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21674138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5B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61" d="100"/>
          <a:sy n="61" d="100"/>
        </p:scale>
        <p:origin x="7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514A6-1272-4485-BAB6-BEF76695E6CD}" type="datetimeFigureOut">
              <a:rPr lang="it-IT" smtClean="0"/>
              <a:t>24/08/2021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21A8A-3339-4C43-A0BC-8B48D3FAFD1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4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21A8A-3339-4C43-A0BC-8B48D3FAFD1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3141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1066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9267" y="6403623"/>
            <a:ext cx="16255604" cy="2943577"/>
          </a:xfrm>
        </p:spPr>
        <p:txBody>
          <a:bodyPr/>
          <a:lstStyle>
            <a:lvl1pPr marL="0" indent="0" algn="ctr">
              <a:buNone/>
              <a:defRPr sz="4266"/>
            </a:lvl1pPr>
            <a:lvl2pPr marL="812764" indent="0" algn="ctr">
              <a:buNone/>
              <a:defRPr sz="3555"/>
            </a:lvl2pPr>
            <a:lvl3pPr marL="1625529" indent="0" algn="ctr">
              <a:buNone/>
              <a:defRPr sz="3200"/>
            </a:lvl3pPr>
            <a:lvl4pPr marL="2438293" indent="0" algn="ctr">
              <a:buNone/>
              <a:defRPr sz="2844"/>
            </a:lvl4pPr>
            <a:lvl5pPr marL="3251058" indent="0" algn="ctr">
              <a:buNone/>
              <a:defRPr sz="2844"/>
            </a:lvl5pPr>
            <a:lvl6pPr marL="4063822" indent="0" algn="ctr">
              <a:buNone/>
              <a:defRPr sz="2844"/>
            </a:lvl6pPr>
            <a:lvl7pPr marL="4876587" indent="0" algn="ctr">
              <a:buNone/>
              <a:defRPr sz="2844"/>
            </a:lvl7pPr>
            <a:lvl8pPr marL="5689351" indent="0" algn="ctr">
              <a:buNone/>
              <a:defRPr sz="2844"/>
            </a:lvl8pPr>
            <a:lvl9pPr marL="6502116" indent="0" algn="ctr">
              <a:buNone/>
              <a:defRPr sz="284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3989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629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10555" y="649111"/>
            <a:ext cx="4673486" cy="1033215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097" y="649111"/>
            <a:ext cx="13749531" cy="1033215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6581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05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808" y="3039535"/>
            <a:ext cx="18693944" cy="5071532"/>
          </a:xfrm>
        </p:spPr>
        <p:txBody>
          <a:bodyPr anchor="b"/>
          <a:lstStyle>
            <a:lvl1pPr>
              <a:defRPr sz="1066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808" y="8159046"/>
            <a:ext cx="18693944" cy="2666999"/>
          </a:xfrm>
        </p:spPr>
        <p:txBody>
          <a:bodyPr/>
          <a:lstStyle>
            <a:lvl1pPr marL="0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1pPr>
            <a:lvl2pPr marL="812764" indent="0">
              <a:buNone/>
              <a:defRPr sz="3555">
                <a:solidFill>
                  <a:schemeClr val="tx1">
                    <a:tint val="75000"/>
                  </a:schemeClr>
                </a:solidFill>
              </a:defRPr>
            </a:lvl2pPr>
            <a:lvl3pPr marL="162552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29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058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3822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587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3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116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1510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0097" y="3245556"/>
            <a:ext cx="9211509" cy="77357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532" y="3245556"/>
            <a:ext cx="9211509" cy="77357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445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0" y="649112"/>
            <a:ext cx="18693944" cy="235655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2921" y="2988734"/>
            <a:ext cx="9169175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2921" y="4453467"/>
            <a:ext cx="9169175" cy="65503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72532" y="2988734"/>
            <a:ext cx="9214332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72532" y="4453467"/>
            <a:ext cx="9214332" cy="65503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0658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963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8190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4332" y="1755423"/>
            <a:ext cx="10972532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6"/>
            </a:lvl3pPr>
            <a:lvl4pPr>
              <a:defRPr sz="3555"/>
            </a:lvl4pPr>
            <a:lvl5pPr>
              <a:defRPr sz="3555"/>
            </a:lvl5pPr>
            <a:lvl6pPr>
              <a:defRPr sz="3555"/>
            </a:lvl6pPr>
            <a:lvl7pPr>
              <a:defRPr sz="3555"/>
            </a:lvl7pPr>
            <a:lvl8pPr>
              <a:defRPr sz="3555"/>
            </a:lvl8pPr>
            <a:lvl9pPr>
              <a:defRPr sz="355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2467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14332" y="1755423"/>
            <a:ext cx="10972532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764" indent="0">
              <a:buNone/>
              <a:defRPr sz="4978"/>
            </a:lvl2pPr>
            <a:lvl3pPr marL="1625529" indent="0">
              <a:buNone/>
              <a:defRPr sz="4266"/>
            </a:lvl3pPr>
            <a:lvl4pPr marL="2438293" indent="0">
              <a:buNone/>
              <a:defRPr sz="3555"/>
            </a:lvl4pPr>
            <a:lvl5pPr marL="3251058" indent="0">
              <a:buNone/>
              <a:defRPr sz="3555"/>
            </a:lvl5pPr>
            <a:lvl6pPr marL="4063822" indent="0">
              <a:buNone/>
              <a:defRPr sz="3555"/>
            </a:lvl6pPr>
            <a:lvl7pPr marL="4876587" indent="0">
              <a:buNone/>
              <a:defRPr sz="3555"/>
            </a:lvl7pPr>
            <a:lvl8pPr marL="5689351" indent="0">
              <a:buNone/>
              <a:defRPr sz="3555"/>
            </a:lvl8pPr>
            <a:lvl9pPr marL="6502116" indent="0">
              <a:buNone/>
              <a:defRPr sz="3555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6098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90097" y="649112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0097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90097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77B17-891F-4661-AADC-AD1498F934B1}" type="datetimeFigureOut">
              <a:rPr lang="it-IT" smtClean="0"/>
              <a:t>24/08/2021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79558" y="11300179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07360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BA7DE-D756-41B0-ADA6-9539D9B02AE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935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625529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382" indent="-406382" algn="l" defTabSz="1625529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147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6" kern="1200">
          <a:solidFill>
            <a:schemeClr val="tx1"/>
          </a:solidFill>
          <a:latin typeface="+mn-lt"/>
          <a:ea typeface="+mn-ea"/>
          <a:cs typeface="+mn-cs"/>
        </a:defRPr>
      </a:lvl2pPr>
      <a:lvl3pPr marL="2031911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5" kern="1200">
          <a:solidFill>
            <a:schemeClr val="tx1"/>
          </a:solidFill>
          <a:latin typeface="+mn-lt"/>
          <a:ea typeface="+mn-ea"/>
          <a:cs typeface="+mn-cs"/>
        </a:defRPr>
      </a:lvl3pPr>
      <a:lvl4pPr marL="2844676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40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204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2969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5733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498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64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29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293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058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3822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587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351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116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ati.emilia-romagna.it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hyperlink" Target="http://www.trafair.eu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github.com/bharathsudharsan/Air-Quality-IoT-Analytics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 descr="Immagine che contiene mappa&#10;&#10;Descrizione generata automaticamente">
            <a:extLst>
              <a:ext uri="{FF2B5EF4-FFF2-40B4-BE49-F238E27FC236}">
                <a16:creationId xmlns:a16="http://schemas.microsoft.com/office/drawing/2014/main" id="{1E47E64B-A1A1-4171-B34C-8A3505384B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55" b="23580"/>
          <a:stretch/>
        </p:blipFill>
        <p:spPr>
          <a:xfrm>
            <a:off x="7386076" y="5622216"/>
            <a:ext cx="6804748" cy="1530265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6E583869-6802-40CC-BBE9-EEB2281EE7F5}"/>
              </a:ext>
            </a:extLst>
          </p:cNvPr>
          <p:cNvSpPr txBox="1"/>
          <p:nvPr/>
        </p:nvSpPr>
        <p:spPr>
          <a:xfrm>
            <a:off x="7448885" y="4162902"/>
            <a:ext cx="6793991" cy="77724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bIns="0">
            <a:spAutoFit/>
          </a:bodyPr>
          <a:lstStyle>
            <a:defPPr>
              <a:defRPr lang="en-US"/>
            </a:defPPr>
            <a:lvl1pPr algn="just"/>
          </a:lstStyle>
          <a:p>
            <a:r>
              <a:rPr lang="it-IT" dirty="0"/>
              <a:t>IoT devices are connected to the LoRaWan network through gateways and transmit data every 2 minutes. When the gateways receive data, they send them to the LoRa server where the MQTT (Message Queue Telemetry Transport) Broker Mosquitto is running. Then, the data are parsed in a python script and stored in a PostgreSQL database.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b="1" dirty="0"/>
              <a:t>Anomaly detection </a:t>
            </a:r>
            <a:r>
              <a:rPr lang="it-IT" dirty="0"/>
              <a:t>algorithms are executed to </a:t>
            </a:r>
            <a:r>
              <a:rPr lang="en-US" dirty="0"/>
              <a:t>identify and remove such abnormal data patterns </a:t>
            </a:r>
            <a:r>
              <a:rPr lang="it-IT" dirty="0"/>
              <a:t>(below Figure). </a:t>
            </a:r>
            <a:r>
              <a:rPr lang="en-US" dirty="0"/>
              <a:t>Repo with code released at: </a:t>
            </a:r>
            <a:r>
              <a:rPr lang="en-US" dirty="0">
                <a:hlinkClick r:id="rId4"/>
              </a:rPr>
              <a:t>https://github.com/bharathsudharsan/Air-Quality-IoT-Analytics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output of anomaly detection is clean data that are employed by the calibration process to generate reliable pollutant concentration. Calibration exploits the correlation between the raw measurements from low-cost devices and the accurate values from the legal stations.</a:t>
            </a:r>
            <a:endParaRPr lang="it-IT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5AB6ADA-0A0A-488E-8F8B-F5DBABA8D4DF}"/>
              </a:ext>
            </a:extLst>
          </p:cNvPr>
          <p:cNvSpPr txBox="1"/>
          <p:nvPr/>
        </p:nvSpPr>
        <p:spPr>
          <a:xfrm>
            <a:off x="196262" y="4125107"/>
            <a:ext cx="6793992" cy="203132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dirty="0"/>
              <a:t>U</a:t>
            </a:r>
            <a:r>
              <a:rPr lang="it-IT" dirty="0"/>
              <a:t>rban air pollution is a serious public health hazard in many EU cities. </a:t>
            </a:r>
            <a:r>
              <a:rPr lang="en-US" dirty="0"/>
              <a:t>Monitoring and analyzing air quality is of primary importance to encourage more sustainable lifestyles and plan corrective actions. The scope of this poster is to describe the design and end-to-end implementation of a real-world urban air quality data collection and analytics use case started in August 2019 in Modena city, Italy. The work is a part of the </a:t>
            </a:r>
            <a:r>
              <a:rPr lang="en-US" b="1" dirty="0"/>
              <a:t>TRAFAIR</a:t>
            </a:r>
            <a:r>
              <a:rPr lang="en-US" dirty="0"/>
              <a:t> European project (</a:t>
            </a:r>
            <a:r>
              <a:rPr lang="en-US" dirty="0">
                <a:hlinkClick r:id="rId5"/>
              </a:rPr>
              <a:t>www.trafair.eu</a:t>
            </a:r>
            <a:r>
              <a:rPr lang="en-US" dirty="0"/>
              <a:t>).</a:t>
            </a:r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9E66CCA-C57C-4C4D-85CC-37B230E95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5897" y="118847"/>
            <a:ext cx="18863205" cy="1431257"/>
          </a:xfrm>
        </p:spPr>
        <p:txBody>
          <a:bodyPr>
            <a:normAutofit/>
          </a:bodyPr>
          <a:lstStyle/>
          <a:p>
            <a:r>
              <a:rPr lang="en-US" sz="4400" b="1" dirty="0"/>
              <a:t>Air Quality Sensor Network Data Acquisition, Cleaning, Visualization, and Analytics: </a:t>
            </a:r>
            <a:br>
              <a:rPr lang="en-US" sz="4400" b="1" dirty="0"/>
            </a:br>
            <a:r>
              <a:rPr lang="en-US" sz="4400" b="1" dirty="0"/>
              <a:t>A Real-world IoT Use Case</a:t>
            </a:r>
            <a:endParaRPr lang="it-IT" sz="4400" b="1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A8A1F7B-6328-49C2-8F19-95B5FB3669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17443" y="1479383"/>
            <a:ext cx="4359813" cy="143125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400" dirty="0"/>
              <a:t>Federica Rollo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"Enzo Ferrari" Engineering Department, UNIMORE, Modena, Italy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federica.rollo@unimore.it</a:t>
            </a:r>
          </a:p>
        </p:txBody>
      </p:sp>
      <p:sp>
        <p:nvSpPr>
          <p:cNvPr id="11" name="Sottotitolo 2">
            <a:extLst>
              <a:ext uri="{FF2B5EF4-FFF2-40B4-BE49-F238E27FC236}">
                <a16:creationId xmlns:a16="http://schemas.microsoft.com/office/drawing/2014/main" id="{4CDBC361-ABE0-4B37-AACC-96DED80985FA}"/>
              </a:ext>
            </a:extLst>
          </p:cNvPr>
          <p:cNvSpPr txBox="1">
            <a:spLocks/>
          </p:cNvSpPr>
          <p:nvPr/>
        </p:nvSpPr>
        <p:spPr>
          <a:xfrm>
            <a:off x="10837069" y="1479383"/>
            <a:ext cx="4359813" cy="1431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1625529" rtl="0" eaLnBrk="1" latinLnBrk="0" hangingPunct="1">
              <a:lnSpc>
                <a:spcPct val="90000"/>
              </a:lnSpc>
              <a:spcBef>
                <a:spcPts val="1778"/>
              </a:spcBef>
              <a:buFont typeface="Arial" panose="020B0604020202020204" pitchFamily="34" charset="0"/>
              <a:buNone/>
              <a:defRPr sz="4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4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29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93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58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822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87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51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116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400" dirty="0"/>
              <a:t>Laura Po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"Enzo Ferrari" Engineering Department, UNIMORE, Modena, Italy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laura.po@unimore.it</a:t>
            </a:r>
          </a:p>
        </p:txBody>
      </p:sp>
      <p:sp>
        <p:nvSpPr>
          <p:cNvPr id="12" name="Sottotitolo 2">
            <a:extLst>
              <a:ext uri="{FF2B5EF4-FFF2-40B4-BE49-F238E27FC236}">
                <a16:creationId xmlns:a16="http://schemas.microsoft.com/office/drawing/2014/main" id="{074AE039-61E1-4C87-AF76-9E529724C085}"/>
              </a:ext>
            </a:extLst>
          </p:cNvPr>
          <p:cNvSpPr txBox="1">
            <a:spLocks/>
          </p:cNvSpPr>
          <p:nvPr/>
        </p:nvSpPr>
        <p:spPr>
          <a:xfrm>
            <a:off x="6477256" y="1479383"/>
            <a:ext cx="4359813" cy="1431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1625529" rtl="0" eaLnBrk="1" latinLnBrk="0" hangingPunct="1">
              <a:lnSpc>
                <a:spcPct val="90000"/>
              </a:lnSpc>
              <a:spcBef>
                <a:spcPts val="1778"/>
              </a:spcBef>
              <a:buFont typeface="Arial" panose="020B0604020202020204" pitchFamily="34" charset="0"/>
              <a:buNone/>
              <a:defRPr sz="4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4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29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93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58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822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87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51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116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400" dirty="0"/>
              <a:t>Bharath Sudharsan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Data Science Institute,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NUIG, Galway, Ireland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b.sudharsan1@nuigalway.ie</a:t>
            </a:r>
          </a:p>
        </p:txBody>
      </p:sp>
      <p:sp>
        <p:nvSpPr>
          <p:cNvPr id="13" name="Sottotitolo 2">
            <a:extLst>
              <a:ext uri="{FF2B5EF4-FFF2-40B4-BE49-F238E27FC236}">
                <a16:creationId xmlns:a16="http://schemas.microsoft.com/office/drawing/2014/main" id="{85CEAA0A-6E45-45A7-A19A-C278B1D465FD}"/>
              </a:ext>
            </a:extLst>
          </p:cNvPr>
          <p:cNvSpPr txBox="1">
            <a:spLocks/>
          </p:cNvSpPr>
          <p:nvPr/>
        </p:nvSpPr>
        <p:spPr>
          <a:xfrm>
            <a:off x="15196882" y="1479383"/>
            <a:ext cx="4359813" cy="1431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1625529" rtl="0" eaLnBrk="1" latinLnBrk="0" hangingPunct="1">
              <a:lnSpc>
                <a:spcPct val="90000"/>
              </a:lnSpc>
              <a:spcBef>
                <a:spcPts val="1778"/>
              </a:spcBef>
              <a:buFont typeface="Arial" panose="020B0604020202020204" pitchFamily="34" charset="0"/>
              <a:buNone/>
              <a:defRPr sz="4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4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29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93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58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822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87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51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116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400" dirty="0"/>
              <a:t>John Breslin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Data Science Institute,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NUIG, Galway, Ireland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000" dirty="0"/>
              <a:t>john.breslin@nuigalway.ie</a:t>
            </a: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9FC6DB58-327D-4609-9C6F-DE30F1E232CD}"/>
              </a:ext>
            </a:extLst>
          </p:cNvPr>
          <p:cNvCxnSpPr/>
          <p:nvPr/>
        </p:nvCxnSpPr>
        <p:spPr>
          <a:xfrm>
            <a:off x="-3195" y="3232528"/>
            <a:ext cx="21674138" cy="0"/>
          </a:xfrm>
          <a:prstGeom prst="line">
            <a:avLst/>
          </a:prstGeom>
          <a:ln w="57150">
            <a:solidFill>
              <a:srgbClr val="008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 descr="Immagine che contiene testo&#10;&#10;Descrizione generata automaticamente">
            <a:extLst>
              <a:ext uri="{FF2B5EF4-FFF2-40B4-BE49-F238E27FC236}">
                <a16:creationId xmlns:a16="http://schemas.microsoft.com/office/drawing/2014/main" id="{47AEE70B-B912-4531-A4C2-C0EE590246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60819"/>
          <a:stretch/>
        </p:blipFill>
        <p:spPr>
          <a:xfrm>
            <a:off x="393480" y="2870577"/>
            <a:ext cx="3762375" cy="671763"/>
          </a:xfrm>
          <a:prstGeom prst="rect">
            <a:avLst/>
          </a:prstGeom>
        </p:spPr>
      </p:pic>
      <p:pic>
        <p:nvPicPr>
          <p:cNvPr id="16" name="Immagine 15" descr="Immagine che contiene testo&#10;&#10;Descrizione generata automaticamente">
            <a:extLst>
              <a:ext uri="{FF2B5EF4-FFF2-40B4-BE49-F238E27FC236}">
                <a16:creationId xmlns:a16="http://schemas.microsoft.com/office/drawing/2014/main" id="{69127311-45D4-43CE-9745-F7A54EF6187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2690" r="13677" b="-3421"/>
          <a:stretch/>
        </p:blipFill>
        <p:spPr>
          <a:xfrm>
            <a:off x="18177066" y="2870577"/>
            <a:ext cx="3247774" cy="869782"/>
          </a:xfrm>
          <a:prstGeom prst="rect">
            <a:avLst/>
          </a:prstGeom>
        </p:spPr>
      </p:pic>
      <p:sp>
        <p:nvSpPr>
          <p:cNvPr id="22" name="Sottotitolo 2">
            <a:extLst>
              <a:ext uri="{FF2B5EF4-FFF2-40B4-BE49-F238E27FC236}">
                <a16:creationId xmlns:a16="http://schemas.microsoft.com/office/drawing/2014/main" id="{53759E9D-A5C8-4312-A1BD-2410BB78DF58}"/>
              </a:ext>
            </a:extLst>
          </p:cNvPr>
          <p:cNvSpPr txBox="1">
            <a:spLocks/>
          </p:cNvSpPr>
          <p:nvPr/>
        </p:nvSpPr>
        <p:spPr>
          <a:xfrm>
            <a:off x="195275" y="6168696"/>
            <a:ext cx="6808884" cy="581295"/>
          </a:xfrm>
          <a:prstGeom prst="rect">
            <a:avLst/>
          </a:prstGeom>
          <a:solidFill>
            <a:srgbClr val="0085BD"/>
          </a:solidFill>
        </p:spPr>
        <p:txBody>
          <a:bodyPr vert="horz" lIns="91440" tIns="0" rIns="91440" bIns="0" rtlCol="0">
            <a:normAutofit/>
          </a:bodyPr>
          <a:lstStyle>
            <a:defPPr>
              <a:defRPr lang="en-US"/>
            </a:defPPr>
            <a:lvl1pPr indent="0" algn="ctr" defTabSz="1625529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812764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/>
            </a:lvl2pPr>
            <a:lvl3pPr marL="1625529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/>
            </a:lvl3pPr>
            <a:lvl4pPr marL="2438293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4pPr>
            <a:lvl5pPr marL="3251058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5pPr>
            <a:lvl6pPr marL="4063822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6pPr>
            <a:lvl7pPr marL="4876587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7pPr>
            <a:lvl8pPr marL="5689351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8pPr>
            <a:lvl9pPr marL="6502116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9pPr>
          </a:lstStyle>
          <a:p>
            <a:r>
              <a:rPr lang="it-IT" dirty="0"/>
              <a:t>Implementation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CB232C31-C81F-4FDA-9545-70157E2FCDE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7" b="60044"/>
          <a:stretch/>
        </p:blipFill>
        <p:spPr>
          <a:xfrm>
            <a:off x="8369310" y="8162331"/>
            <a:ext cx="4929127" cy="2614086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DA4F509-8131-4E97-80E5-894632B5474A}"/>
              </a:ext>
            </a:extLst>
          </p:cNvPr>
          <p:cNvSpPr txBox="1"/>
          <p:nvPr/>
        </p:nvSpPr>
        <p:spPr>
          <a:xfrm>
            <a:off x="202722" y="6748890"/>
            <a:ext cx="6793991" cy="5170646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just"/>
          </a:lstStyle>
          <a:p>
            <a:r>
              <a:rPr lang="it-IT" b="1" dirty="0"/>
              <a:t>Goal</a:t>
            </a:r>
            <a:r>
              <a:rPr lang="it-IT" dirty="0"/>
              <a:t>: Hyper-local monitoring air quality in multiple location points</a:t>
            </a:r>
          </a:p>
          <a:p>
            <a:endParaRPr lang="it-IT" dirty="0"/>
          </a:p>
          <a:p>
            <a:r>
              <a:rPr lang="it-IT" b="1" dirty="0"/>
              <a:t>Infrastructure</a:t>
            </a:r>
            <a:r>
              <a:rPr lang="it-IT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13 low-cost IoT devices installed in 12 locations in Modena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4 cells (sensors), one for each gas (</a:t>
            </a:r>
            <a:r>
              <a:rPr lang="it-IT" b="1" dirty="0"/>
              <a:t>NO</a:t>
            </a:r>
            <a:r>
              <a:rPr lang="it-IT" dirty="0"/>
              <a:t>, </a:t>
            </a:r>
            <a:r>
              <a:rPr lang="it-IT" b="1" dirty="0"/>
              <a:t>NO2</a:t>
            </a:r>
            <a:r>
              <a:rPr lang="it-IT" dirty="0"/>
              <a:t>, </a:t>
            </a:r>
            <a:r>
              <a:rPr lang="it-IT" b="1" dirty="0"/>
              <a:t>CO</a:t>
            </a:r>
            <a:r>
              <a:rPr lang="it-IT" dirty="0"/>
              <a:t> and </a:t>
            </a:r>
            <a:r>
              <a:rPr lang="it-IT" b="1" dirty="0"/>
              <a:t>Ox</a:t>
            </a:r>
            <a:r>
              <a:rPr lang="it-IT" dirty="0"/>
              <a:t>)</a:t>
            </a:r>
          </a:p>
          <a:p>
            <a:r>
              <a:rPr lang="it-IT" b="1" dirty="0"/>
              <a:t>Data</a:t>
            </a:r>
            <a:r>
              <a:rPr lang="it-IT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1 measure for each gas and channel (we and aux) in </a:t>
            </a:r>
            <a:r>
              <a:rPr lang="it-IT" i="1" dirty="0"/>
              <a:t>mV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1 measure for temperature and humidity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sz="2400" dirty="0"/>
          </a:p>
          <a:p>
            <a:r>
              <a:rPr lang="it-IT" b="1" dirty="0"/>
              <a:t>Challenge</a:t>
            </a:r>
            <a:r>
              <a:rPr lang="it-IT" dirty="0"/>
              <a:t>: Low-cost devices are less reliable than the Air Quality Monitoring legal stations and require a complex calibration process to obtain pollutant concentration data from the raw observations in </a:t>
            </a:r>
            <a:r>
              <a:rPr lang="it-IT" i="1" dirty="0"/>
              <a:t>mV</a:t>
            </a:r>
            <a:r>
              <a:rPr lang="it-IT" dirty="0"/>
              <a:t>.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C6E4489-9287-49FE-8E2E-ADA96E98C5F6}"/>
              </a:ext>
            </a:extLst>
          </p:cNvPr>
          <p:cNvSpPr txBox="1"/>
          <p:nvPr/>
        </p:nvSpPr>
        <p:spPr>
          <a:xfrm>
            <a:off x="14707252" y="7896812"/>
            <a:ext cx="6793992" cy="203132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just"/>
          </a:lstStyle>
          <a:p>
            <a:r>
              <a:rPr lang="it-IT" dirty="0"/>
              <a:t>The deployed implementation allows building a </a:t>
            </a:r>
            <a:r>
              <a:rPr lang="it-IT" b="1" dirty="0"/>
              <a:t>historical air quality dataset</a:t>
            </a:r>
            <a:r>
              <a:rPr lang="it-IT" dirty="0"/>
              <a:t> with </a:t>
            </a:r>
            <a:r>
              <a:rPr lang="it-IT" b="1" dirty="0"/>
              <a:t>accurate</a:t>
            </a:r>
            <a:r>
              <a:rPr lang="it-IT" dirty="0"/>
              <a:t> (calibrated with great precision close to AQM stations) and </a:t>
            </a:r>
            <a:r>
              <a:rPr lang="it-IT" b="1" dirty="0"/>
              <a:t>reliable</a:t>
            </a:r>
            <a:r>
              <a:rPr lang="it-IT" dirty="0"/>
              <a:t> (resilient LoRa networks) concentrations of air pollutants. </a:t>
            </a:r>
          </a:p>
          <a:p>
            <a:r>
              <a:rPr lang="en-US" dirty="0"/>
              <a:t>Raw and calibrated data are available as </a:t>
            </a:r>
            <a:r>
              <a:rPr lang="en-US" b="1" dirty="0"/>
              <a:t>open data</a:t>
            </a:r>
            <a:r>
              <a:rPr lang="en-US" dirty="0"/>
              <a:t> on the open data portal of the Emilia Romagna region </a:t>
            </a:r>
            <a:r>
              <a:rPr lang="en-US" dirty="0">
                <a:hlinkClick r:id="rId8"/>
              </a:rPr>
              <a:t>https://dati.emilia-romagna.it/</a:t>
            </a:r>
            <a:r>
              <a:rPr lang="en-US" dirty="0"/>
              <a:t> and the National and European data portals.</a:t>
            </a:r>
            <a:endParaRPr lang="it-IT" dirty="0"/>
          </a:p>
        </p:txBody>
      </p:sp>
      <p:sp>
        <p:nvSpPr>
          <p:cNvPr id="35" name="Sottotitolo 2">
            <a:extLst>
              <a:ext uri="{FF2B5EF4-FFF2-40B4-BE49-F238E27FC236}">
                <a16:creationId xmlns:a16="http://schemas.microsoft.com/office/drawing/2014/main" id="{A5047687-8A6F-4C1A-AFE8-51CA3A4CCAE4}"/>
              </a:ext>
            </a:extLst>
          </p:cNvPr>
          <p:cNvSpPr txBox="1">
            <a:spLocks/>
          </p:cNvSpPr>
          <p:nvPr/>
        </p:nvSpPr>
        <p:spPr>
          <a:xfrm>
            <a:off x="14707252" y="7312391"/>
            <a:ext cx="6793992" cy="585216"/>
          </a:xfrm>
          <a:prstGeom prst="rect">
            <a:avLst/>
          </a:prstGeom>
          <a:solidFill>
            <a:srgbClr val="0085BD"/>
          </a:solidFill>
        </p:spPr>
        <p:txBody>
          <a:bodyPr vert="horz" lIns="91440" tIns="0" rIns="91440" bIns="0" rtlCol="0">
            <a:normAutofit/>
          </a:bodyPr>
          <a:lstStyle>
            <a:defPPr>
              <a:defRPr lang="en-US"/>
            </a:defPPr>
            <a:lvl1pPr indent="0" algn="ctr" defTabSz="1625529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812764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/>
            </a:lvl2pPr>
            <a:lvl3pPr marL="1625529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/>
            </a:lvl3pPr>
            <a:lvl4pPr marL="2438293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4pPr>
            <a:lvl5pPr marL="3251058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5pPr>
            <a:lvl6pPr marL="4063822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6pPr>
            <a:lvl7pPr marL="4876587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7pPr>
            <a:lvl8pPr marL="5689351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8pPr>
            <a:lvl9pPr marL="6502116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9pPr>
          </a:lstStyle>
          <a:p>
            <a:r>
              <a:rPr lang="it-IT" dirty="0"/>
              <a:t>Conclusion</a:t>
            </a:r>
          </a:p>
        </p:txBody>
      </p:sp>
      <p:sp>
        <p:nvSpPr>
          <p:cNvPr id="36" name="Sottotitolo 2">
            <a:extLst>
              <a:ext uri="{FF2B5EF4-FFF2-40B4-BE49-F238E27FC236}">
                <a16:creationId xmlns:a16="http://schemas.microsoft.com/office/drawing/2014/main" id="{20416AFB-DB1D-48F3-A97F-2733353E42C7}"/>
              </a:ext>
            </a:extLst>
          </p:cNvPr>
          <p:cNvSpPr txBox="1">
            <a:spLocks/>
          </p:cNvSpPr>
          <p:nvPr/>
        </p:nvSpPr>
        <p:spPr>
          <a:xfrm>
            <a:off x="14707252" y="9934365"/>
            <a:ext cx="6793992" cy="585216"/>
          </a:xfrm>
          <a:prstGeom prst="rect">
            <a:avLst/>
          </a:prstGeom>
          <a:solidFill>
            <a:srgbClr val="0085BD"/>
          </a:solidFill>
        </p:spPr>
        <p:txBody>
          <a:bodyPr vert="horz" lIns="91440" tIns="0" rIns="91440" bIns="0" rtlCol="0">
            <a:normAutofit/>
          </a:bodyPr>
          <a:lstStyle>
            <a:defPPr>
              <a:defRPr lang="en-US"/>
            </a:defPPr>
            <a:lvl1pPr indent="0" algn="ctr" defTabSz="1625529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812764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/>
            </a:lvl2pPr>
            <a:lvl3pPr marL="1625529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/>
            </a:lvl3pPr>
            <a:lvl4pPr marL="2438293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4pPr>
            <a:lvl5pPr marL="3251058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5pPr>
            <a:lvl6pPr marL="4063822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6pPr>
            <a:lvl7pPr marL="4876587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7pPr>
            <a:lvl8pPr marL="5689351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8pPr>
            <a:lvl9pPr marL="6502116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9pPr>
          </a:lstStyle>
          <a:p>
            <a:r>
              <a:rPr lang="it-IT" dirty="0"/>
              <a:t>References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9EA879CB-EB1A-4F57-BB4A-7AE8FA2EA128}"/>
              </a:ext>
            </a:extLst>
          </p:cNvPr>
          <p:cNvSpPr txBox="1"/>
          <p:nvPr/>
        </p:nvSpPr>
        <p:spPr>
          <a:xfrm>
            <a:off x="14707253" y="10519581"/>
            <a:ext cx="6793991" cy="138499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just"/>
          </a:lstStyle>
          <a:p>
            <a:r>
              <a:rPr lang="it-IT" sz="1200" dirty="0"/>
              <a:t>L. Po, F. Rollo, J. R. R. Viqueira, et al.2019. TRAFAIR: Understanding Traffic Flow to Improve Air Quality. In IEEE International Smart Cities Conference (ISC2).</a:t>
            </a:r>
          </a:p>
          <a:p>
            <a:r>
              <a:rPr lang="it-IT" sz="1200" dirty="0"/>
              <a:t>Federica Rollo and Laura Po. 2021. SenseBoard: Sensor Monitoring for Air Quality Experts. In 24th International Conference on Database Theory.</a:t>
            </a:r>
          </a:p>
          <a:p>
            <a:r>
              <a:rPr lang="it-IT" sz="1200" dirty="0"/>
              <a:t>Bharath Sudharsan, John G Breslin, and other. 2021. Porting and Execution of Anomalies Detection Models on Embedded Systems in IoT: Demo Abstract. In International Conference on Internet-of-Things Design and Implementation (IoTDI).</a:t>
            </a:r>
          </a:p>
        </p:txBody>
      </p:sp>
      <p:pic>
        <p:nvPicPr>
          <p:cNvPr id="41" name="Immagine 40" descr="Immagine che contiene disegnando, segnale, cibo&#10;&#10;Descrizione generata automaticamente">
            <a:extLst>
              <a:ext uri="{FF2B5EF4-FFF2-40B4-BE49-F238E27FC236}">
                <a16:creationId xmlns:a16="http://schemas.microsoft.com/office/drawing/2014/main" id="{BB68BC1E-DF13-410E-BB26-BE23D851836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26"/>
          <a:stretch/>
        </p:blipFill>
        <p:spPr>
          <a:xfrm>
            <a:off x="196505" y="181260"/>
            <a:ext cx="2067271" cy="1283863"/>
          </a:xfrm>
          <a:prstGeom prst="rect">
            <a:avLst/>
          </a:prstGeom>
        </p:spPr>
      </p:pic>
      <p:pic>
        <p:nvPicPr>
          <p:cNvPr id="42" name="Immagine 41" descr="Immagine che contiene mappa&#10;&#10;Descrizione generata automaticamente">
            <a:extLst>
              <a:ext uri="{FF2B5EF4-FFF2-40B4-BE49-F238E27FC236}">
                <a16:creationId xmlns:a16="http://schemas.microsoft.com/office/drawing/2014/main" id="{1E14C6A2-AAA2-4FA2-ABEA-39F962B9C34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2" b="70793"/>
          <a:stretch/>
        </p:blipFill>
        <p:spPr>
          <a:xfrm>
            <a:off x="296327" y="9283314"/>
            <a:ext cx="3261372" cy="1231358"/>
          </a:xfrm>
          <a:prstGeom prst="rect">
            <a:avLst/>
          </a:prstGeom>
        </p:spPr>
      </p:pic>
      <p:pic>
        <p:nvPicPr>
          <p:cNvPr id="43" name="Immagine 42" descr="Immagine che contiene mappa&#10;&#10;Descrizione generata automaticamente">
            <a:extLst>
              <a:ext uri="{FF2B5EF4-FFF2-40B4-BE49-F238E27FC236}">
                <a16:creationId xmlns:a16="http://schemas.microsoft.com/office/drawing/2014/main" id="{FBB394F7-704F-4B88-B9F1-978A4612FAC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1" t="33172" r="18325" b="43270"/>
          <a:stretch/>
        </p:blipFill>
        <p:spPr>
          <a:xfrm>
            <a:off x="3577804" y="9100852"/>
            <a:ext cx="3318850" cy="1665127"/>
          </a:xfrm>
          <a:prstGeom prst="rect">
            <a:avLst/>
          </a:prstGeom>
        </p:spPr>
      </p:pic>
      <p:sp>
        <p:nvSpPr>
          <p:cNvPr id="44" name="Sottotitolo 2">
            <a:extLst>
              <a:ext uri="{FF2B5EF4-FFF2-40B4-BE49-F238E27FC236}">
                <a16:creationId xmlns:a16="http://schemas.microsoft.com/office/drawing/2014/main" id="{D49B615B-93CE-471C-B6C0-49DECE236972}"/>
              </a:ext>
            </a:extLst>
          </p:cNvPr>
          <p:cNvSpPr txBox="1">
            <a:spLocks/>
          </p:cNvSpPr>
          <p:nvPr/>
        </p:nvSpPr>
        <p:spPr>
          <a:xfrm>
            <a:off x="195275" y="3586083"/>
            <a:ext cx="6795966" cy="585216"/>
          </a:xfrm>
          <a:prstGeom prst="rect">
            <a:avLst/>
          </a:prstGeom>
          <a:solidFill>
            <a:srgbClr val="0085BD"/>
          </a:solidFill>
        </p:spPr>
        <p:txBody>
          <a:bodyPr vert="horz" lIns="91440" tIns="0" rIns="91440" bIns="0" rtlCol="0">
            <a:normAutofit/>
          </a:bodyPr>
          <a:lstStyle>
            <a:lvl1pPr marL="0" indent="0" algn="ctr" defTabSz="1625529" rtl="0" eaLnBrk="1" latinLnBrk="0" hangingPunct="1">
              <a:lnSpc>
                <a:spcPct val="90000"/>
              </a:lnSpc>
              <a:spcBef>
                <a:spcPts val="1778"/>
              </a:spcBef>
              <a:buFont typeface="Arial" panose="020B0604020202020204" pitchFamily="34" charset="0"/>
              <a:buNone/>
              <a:defRPr sz="4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4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29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93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58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822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87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51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116" indent="0" algn="ctr" defTabSz="1625529" rtl="0" eaLnBrk="1" latinLnBrk="0" hangingPunct="1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2800" b="1" dirty="0">
                <a:solidFill>
                  <a:schemeClr val="bg1"/>
                </a:solidFill>
              </a:rPr>
              <a:t>Introduction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45" name="Sottotitolo 2">
            <a:extLst>
              <a:ext uri="{FF2B5EF4-FFF2-40B4-BE49-F238E27FC236}">
                <a16:creationId xmlns:a16="http://schemas.microsoft.com/office/drawing/2014/main" id="{598F3986-7EAD-4197-835D-7119CD37C8A5}"/>
              </a:ext>
            </a:extLst>
          </p:cNvPr>
          <p:cNvSpPr txBox="1">
            <a:spLocks/>
          </p:cNvSpPr>
          <p:nvPr/>
        </p:nvSpPr>
        <p:spPr>
          <a:xfrm>
            <a:off x="7448884" y="3586083"/>
            <a:ext cx="6793992" cy="585216"/>
          </a:xfrm>
          <a:prstGeom prst="rect">
            <a:avLst/>
          </a:prstGeom>
          <a:solidFill>
            <a:srgbClr val="0085BD"/>
          </a:solidFill>
        </p:spPr>
        <p:txBody>
          <a:bodyPr vert="horz" lIns="91440" tIns="0" rIns="91440" bIns="0" rtlCol="0">
            <a:normAutofit fontScale="92500"/>
          </a:bodyPr>
          <a:lstStyle>
            <a:defPPr>
              <a:defRPr lang="en-US"/>
            </a:defPPr>
            <a:lvl1pPr indent="0" algn="ctr" defTabSz="1625529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812764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/>
            </a:lvl2pPr>
            <a:lvl3pPr marL="1625529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/>
            </a:lvl3pPr>
            <a:lvl4pPr marL="2438293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4pPr>
            <a:lvl5pPr marL="3251058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5pPr>
            <a:lvl6pPr marL="4063822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6pPr>
            <a:lvl7pPr marL="4876587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7pPr>
            <a:lvl8pPr marL="5689351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8pPr>
            <a:lvl9pPr marL="6502116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9pPr>
          </a:lstStyle>
          <a:p>
            <a:r>
              <a:rPr lang="it-IT" dirty="0"/>
              <a:t>Data Acquisition, Data Cleaning and Calibration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8BBD6D52-2536-4C73-8AEC-1102052A6DC6}"/>
              </a:ext>
            </a:extLst>
          </p:cNvPr>
          <p:cNvSpPr txBox="1"/>
          <p:nvPr/>
        </p:nvSpPr>
        <p:spPr>
          <a:xfrm>
            <a:off x="14707252" y="4173454"/>
            <a:ext cx="6793992" cy="3139321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just"/>
          </a:lstStyle>
          <a:p>
            <a:r>
              <a:rPr lang="en-US" dirty="0"/>
              <a:t>Models created using </a:t>
            </a:r>
            <a:r>
              <a:rPr lang="en-US" dirty="0" err="1"/>
              <a:t>PyCaret</a:t>
            </a:r>
            <a:r>
              <a:rPr lang="en-US" dirty="0"/>
              <a:t>, trained using part of TRAFAIR dataset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it-IT" b="1" dirty="0"/>
          </a:p>
          <a:p>
            <a:r>
              <a:rPr lang="en-US" b="1" dirty="0"/>
              <a:t>Remove anomalies: </a:t>
            </a:r>
            <a:r>
              <a:rPr lang="en-US" dirty="0"/>
              <a:t>Run any provided model. Then, remove the data rows that correspond to high anomaly scores (set a threshold).</a:t>
            </a:r>
            <a:endParaRPr lang="it-IT" dirty="0"/>
          </a:p>
        </p:txBody>
      </p:sp>
      <p:pic>
        <p:nvPicPr>
          <p:cNvPr id="29" name="Picture 2" descr="alt text">
            <a:extLst>
              <a:ext uri="{FF2B5EF4-FFF2-40B4-BE49-F238E27FC236}">
                <a16:creationId xmlns:a16="http://schemas.microsoft.com/office/drawing/2014/main" id="{7A75FD92-FF2F-4634-ACAA-FF586C111C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1"/>
          <a:stretch/>
        </p:blipFill>
        <p:spPr bwMode="auto">
          <a:xfrm>
            <a:off x="14771311" y="4523035"/>
            <a:ext cx="4908978" cy="221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B98183-985C-46FE-AD13-F64CA311C848}"/>
              </a:ext>
            </a:extLst>
          </p:cNvPr>
          <p:cNvSpPr txBox="1"/>
          <p:nvPr/>
        </p:nvSpPr>
        <p:spPr>
          <a:xfrm>
            <a:off x="19680290" y="5017092"/>
            <a:ext cx="1744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Umap</a:t>
            </a:r>
            <a:r>
              <a:rPr lang="en-US" dirty="0"/>
              <a:t> for outliers:</a:t>
            </a:r>
          </a:p>
          <a:p>
            <a:r>
              <a:rPr lang="en-US" dirty="0"/>
              <a:t>yellow points in plot are outliers</a:t>
            </a:r>
          </a:p>
        </p:txBody>
      </p:sp>
      <p:sp>
        <p:nvSpPr>
          <p:cNvPr id="48" name="Sottotitolo 2">
            <a:extLst>
              <a:ext uri="{FF2B5EF4-FFF2-40B4-BE49-F238E27FC236}">
                <a16:creationId xmlns:a16="http://schemas.microsoft.com/office/drawing/2014/main" id="{E8B0BE4F-FDB1-4268-8AA6-E6C52E0FB7B4}"/>
              </a:ext>
            </a:extLst>
          </p:cNvPr>
          <p:cNvSpPr txBox="1">
            <a:spLocks/>
          </p:cNvSpPr>
          <p:nvPr/>
        </p:nvSpPr>
        <p:spPr>
          <a:xfrm>
            <a:off x="14707252" y="3594480"/>
            <a:ext cx="6793992" cy="585216"/>
          </a:xfrm>
          <a:prstGeom prst="rect">
            <a:avLst/>
          </a:prstGeom>
          <a:solidFill>
            <a:srgbClr val="0085BD"/>
          </a:solidFill>
        </p:spPr>
        <p:txBody>
          <a:bodyPr vert="horz" lIns="91440" tIns="0" rIns="91440" bIns="0" rtlCol="0">
            <a:normAutofit/>
          </a:bodyPr>
          <a:lstStyle>
            <a:defPPr>
              <a:defRPr lang="en-US"/>
            </a:defPPr>
            <a:lvl1pPr indent="0" algn="ctr" defTabSz="1625529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812764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555"/>
            </a:lvl2pPr>
            <a:lvl3pPr marL="1625529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3200"/>
            </a:lvl3pPr>
            <a:lvl4pPr marL="2438293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4pPr>
            <a:lvl5pPr marL="3251058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5pPr>
            <a:lvl6pPr marL="4063822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6pPr>
            <a:lvl7pPr marL="4876587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7pPr>
            <a:lvl8pPr marL="5689351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8pPr>
            <a:lvl9pPr marL="6502116" indent="0" algn="ctr" defTabSz="1625529">
              <a:lnSpc>
                <a:spcPct val="90000"/>
              </a:lnSpc>
              <a:spcBef>
                <a:spcPts val="889"/>
              </a:spcBef>
              <a:buFont typeface="Arial" panose="020B0604020202020204" pitchFamily="34" charset="0"/>
              <a:buNone/>
              <a:defRPr sz="2844"/>
            </a:lvl9pPr>
          </a:lstStyle>
          <a:p>
            <a:r>
              <a:rPr lang="it-IT" dirty="0"/>
              <a:t>Unsupervised Anomaly Detection Models</a:t>
            </a:r>
          </a:p>
        </p:txBody>
      </p:sp>
    </p:spTree>
    <p:extLst>
      <p:ext uri="{BB962C8B-B14F-4D97-AF65-F5344CB8AC3E}">
        <p14:creationId xmlns:p14="http://schemas.microsoft.com/office/powerpoint/2010/main" val="4235465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8372</TotalTime>
  <Words>647</Words>
  <Application>Microsoft Office PowerPoint</Application>
  <PresentationFormat>Custom</PresentationFormat>
  <Paragraphs>75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Air Quality Sensor Network Data Acquisition, Cleaning, Visualization, and Analytics:  A Real-world IoT Use Case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Quality Sensor Network Data Acquisition, Cleaning, Visualization, and Analytics:  A Real-world IoT Use Case</dc:title>
  <dc:creator>Federica Rollo</dc:creator>
  <cp:lastModifiedBy>SUDHARSAN, BHARATH</cp:lastModifiedBy>
  <cp:revision>26</cp:revision>
  <dcterms:created xsi:type="dcterms:W3CDTF">2021-08-18T14:00:21Z</dcterms:created>
  <dcterms:modified xsi:type="dcterms:W3CDTF">2021-08-24T18:06:32Z</dcterms:modified>
</cp:coreProperties>
</file>