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60" r:id="rId5"/>
    <p:sldId id="258" r:id="rId6"/>
  </p:sldIdLst>
  <p:sldSz cx="6858000" cy="9906000" type="A4"/>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initials="LR" lastIdx="0" clrIdx="0">
    <p:extLst>
      <p:ext uri="{19B8F6BF-5375-455C-9EA6-DF929625EA0E}">
        <p15:presenceInfo xmlns:p15="http://schemas.microsoft.com/office/powerpoint/2012/main" userId="Laur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FFFFCC"/>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643" autoAdjust="0"/>
    <p:restoredTop sz="94660"/>
  </p:normalViewPr>
  <p:slideViewPr>
    <p:cSldViewPr snapToGrid="0">
      <p:cViewPr varScale="1">
        <p:scale>
          <a:sx n="87" d="100"/>
          <a:sy n="87" d="100"/>
        </p:scale>
        <p:origin x="342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it-IT" smtClean="0"/>
              <a:t>Fare clic per modificare lo stile del titolo</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689C5BE1-F2EE-4DFD-B706-442E50FB72B7}" type="datetimeFigureOut">
              <a:rPr lang="it-IT" smtClean="0"/>
              <a:t>04/11/2016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D630209-01E6-4B0A-8A98-6A418F341C5F}" type="slidenum">
              <a:rPr lang="it-IT" smtClean="0"/>
              <a:t>‹N›</a:t>
            </a:fld>
            <a:endParaRPr lang="it-IT"/>
          </a:p>
        </p:txBody>
      </p:sp>
    </p:spTree>
    <p:extLst>
      <p:ext uri="{BB962C8B-B14F-4D97-AF65-F5344CB8AC3E}">
        <p14:creationId xmlns:p14="http://schemas.microsoft.com/office/powerpoint/2010/main" val="3886877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89C5BE1-F2EE-4DFD-B706-442E50FB72B7}" type="datetimeFigureOut">
              <a:rPr lang="it-IT" smtClean="0"/>
              <a:t>04/11/2016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D630209-01E6-4B0A-8A98-6A418F341C5F}" type="slidenum">
              <a:rPr lang="it-IT" smtClean="0"/>
              <a:t>‹N›</a:t>
            </a:fld>
            <a:endParaRPr lang="it-IT"/>
          </a:p>
        </p:txBody>
      </p:sp>
    </p:spTree>
    <p:extLst>
      <p:ext uri="{BB962C8B-B14F-4D97-AF65-F5344CB8AC3E}">
        <p14:creationId xmlns:p14="http://schemas.microsoft.com/office/powerpoint/2010/main" val="1290999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89C5BE1-F2EE-4DFD-B706-442E50FB72B7}" type="datetimeFigureOut">
              <a:rPr lang="it-IT" smtClean="0"/>
              <a:t>04/11/2016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D630209-01E6-4B0A-8A98-6A418F341C5F}" type="slidenum">
              <a:rPr lang="it-IT" smtClean="0"/>
              <a:t>‹N›</a:t>
            </a:fld>
            <a:endParaRPr lang="it-IT"/>
          </a:p>
        </p:txBody>
      </p:sp>
    </p:spTree>
    <p:extLst>
      <p:ext uri="{BB962C8B-B14F-4D97-AF65-F5344CB8AC3E}">
        <p14:creationId xmlns:p14="http://schemas.microsoft.com/office/powerpoint/2010/main" val="624873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89C5BE1-F2EE-4DFD-B706-442E50FB72B7}" type="datetimeFigureOut">
              <a:rPr lang="it-IT" smtClean="0"/>
              <a:t>04/11/2016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D630209-01E6-4B0A-8A98-6A418F341C5F}" type="slidenum">
              <a:rPr lang="it-IT" smtClean="0"/>
              <a:t>‹N›</a:t>
            </a:fld>
            <a:endParaRPr lang="it-IT"/>
          </a:p>
        </p:txBody>
      </p:sp>
    </p:spTree>
    <p:extLst>
      <p:ext uri="{BB962C8B-B14F-4D97-AF65-F5344CB8AC3E}">
        <p14:creationId xmlns:p14="http://schemas.microsoft.com/office/powerpoint/2010/main" val="1384618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689C5BE1-F2EE-4DFD-B706-442E50FB72B7}" type="datetimeFigureOut">
              <a:rPr lang="it-IT" smtClean="0"/>
              <a:t>04/11/2016</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D630209-01E6-4B0A-8A98-6A418F341C5F}" type="slidenum">
              <a:rPr lang="it-IT" smtClean="0"/>
              <a:t>‹N›</a:t>
            </a:fld>
            <a:endParaRPr lang="it-IT"/>
          </a:p>
        </p:txBody>
      </p:sp>
    </p:spTree>
    <p:extLst>
      <p:ext uri="{BB962C8B-B14F-4D97-AF65-F5344CB8AC3E}">
        <p14:creationId xmlns:p14="http://schemas.microsoft.com/office/powerpoint/2010/main" val="2028334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689C5BE1-F2EE-4DFD-B706-442E50FB72B7}" type="datetimeFigureOut">
              <a:rPr lang="it-IT" smtClean="0"/>
              <a:t>04/11/2016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D630209-01E6-4B0A-8A98-6A418F341C5F}" type="slidenum">
              <a:rPr lang="it-IT" smtClean="0"/>
              <a:t>‹N›</a:t>
            </a:fld>
            <a:endParaRPr lang="it-IT"/>
          </a:p>
        </p:txBody>
      </p:sp>
    </p:spTree>
    <p:extLst>
      <p:ext uri="{BB962C8B-B14F-4D97-AF65-F5344CB8AC3E}">
        <p14:creationId xmlns:p14="http://schemas.microsoft.com/office/powerpoint/2010/main" val="3355343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stili del testo dello schema</a:t>
            </a:r>
          </a:p>
        </p:txBody>
      </p:sp>
      <p:sp>
        <p:nvSpPr>
          <p:cNvPr id="4" name="Content Placeholder 3"/>
          <p:cNvSpPr>
            <a:spLocks noGrp="1"/>
          </p:cNvSpPr>
          <p:nvPr>
            <p:ph sz="half" idx="2"/>
          </p:nvPr>
        </p:nvSpPr>
        <p:spPr>
          <a:xfrm>
            <a:off x="472381" y="3618442"/>
            <a:ext cx="2901255" cy="532218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3471863" y="3618442"/>
            <a:ext cx="2915543" cy="532218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689C5BE1-F2EE-4DFD-B706-442E50FB72B7}" type="datetimeFigureOut">
              <a:rPr lang="it-IT" smtClean="0"/>
              <a:t>04/11/2016</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BD630209-01E6-4B0A-8A98-6A418F341C5F}" type="slidenum">
              <a:rPr lang="it-IT" smtClean="0"/>
              <a:t>‹N›</a:t>
            </a:fld>
            <a:endParaRPr lang="it-IT"/>
          </a:p>
        </p:txBody>
      </p:sp>
    </p:spTree>
    <p:extLst>
      <p:ext uri="{BB962C8B-B14F-4D97-AF65-F5344CB8AC3E}">
        <p14:creationId xmlns:p14="http://schemas.microsoft.com/office/powerpoint/2010/main" val="2705284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689C5BE1-F2EE-4DFD-B706-442E50FB72B7}" type="datetimeFigureOut">
              <a:rPr lang="it-IT" smtClean="0"/>
              <a:t>04/11/2016</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BD630209-01E6-4B0A-8A98-6A418F341C5F}" type="slidenum">
              <a:rPr lang="it-IT" smtClean="0"/>
              <a:t>‹N›</a:t>
            </a:fld>
            <a:endParaRPr lang="it-IT"/>
          </a:p>
        </p:txBody>
      </p:sp>
    </p:spTree>
    <p:extLst>
      <p:ext uri="{BB962C8B-B14F-4D97-AF65-F5344CB8AC3E}">
        <p14:creationId xmlns:p14="http://schemas.microsoft.com/office/powerpoint/2010/main" val="475969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9C5BE1-F2EE-4DFD-B706-442E50FB72B7}" type="datetimeFigureOut">
              <a:rPr lang="it-IT" smtClean="0"/>
              <a:t>04/11/2016</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BD630209-01E6-4B0A-8A98-6A418F341C5F}" type="slidenum">
              <a:rPr lang="it-IT" smtClean="0"/>
              <a:t>‹N›</a:t>
            </a:fld>
            <a:endParaRPr lang="it-IT"/>
          </a:p>
        </p:txBody>
      </p:sp>
    </p:spTree>
    <p:extLst>
      <p:ext uri="{BB962C8B-B14F-4D97-AF65-F5344CB8AC3E}">
        <p14:creationId xmlns:p14="http://schemas.microsoft.com/office/powerpoint/2010/main" val="4029874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it-IT" smtClean="0"/>
              <a:t>Fare clic per modificare lo stile del titolo</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689C5BE1-F2EE-4DFD-B706-442E50FB72B7}" type="datetimeFigureOut">
              <a:rPr lang="it-IT" smtClean="0"/>
              <a:t>04/11/2016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D630209-01E6-4B0A-8A98-6A418F341C5F}" type="slidenum">
              <a:rPr lang="it-IT" smtClean="0"/>
              <a:t>‹N›</a:t>
            </a:fld>
            <a:endParaRPr lang="it-IT"/>
          </a:p>
        </p:txBody>
      </p:sp>
    </p:spTree>
    <p:extLst>
      <p:ext uri="{BB962C8B-B14F-4D97-AF65-F5344CB8AC3E}">
        <p14:creationId xmlns:p14="http://schemas.microsoft.com/office/powerpoint/2010/main" val="2476496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689C5BE1-F2EE-4DFD-B706-442E50FB72B7}" type="datetimeFigureOut">
              <a:rPr lang="it-IT" smtClean="0"/>
              <a:t>04/11/2016</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D630209-01E6-4B0A-8A98-6A418F341C5F}" type="slidenum">
              <a:rPr lang="it-IT" smtClean="0"/>
              <a:t>‹N›</a:t>
            </a:fld>
            <a:endParaRPr lang="it-IT"/>
          </a:p>
        </p:txBody>
      </p:sp>
    </p:spTree>
    <p:extLst>
      <p:ext uri="{BB962C8B-B14F-4D97-AF65-F5344CB8AC3E}">
        <p14:creationId xmlns:p14="http://schemas.microsoft.com/office/powerpoint/2010/main" val="2195765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689C5BE1-F2EE-4DFD-B706-442E50FB72B7}" type="datetimeFigureOut">
              <a:rPr lang="it-IT" smtClean="0"/>
              <a:t>04/11/2016</a:t>
            </a:fld>
            <a:endParaRPr lang="it-IT"/>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D630209-01E6-4B0A-8A98-6A418F341C5F}" type="slidenum">
              <a:rPr lang="it-IT" smtClean="0"/>
              <a:t>‹N›</a:t>
            </a:fld>
            <a:endParaRPr lang="it-IT"/>
          </a:p>
        </p:txBody>
      </p:sp>
    </p:spTree>
    <p:extLst>
      <p:ext uri="{BB962C8B-B14F-4D97-AF65-F5344CB8AC3E}">
        <p14:creationId xmlns:p14="http://schemas.microsoft.com/office/powerpoint/2010/main" val="40118071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4.gi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8.tiff"/><Relationship Id="rId5" Type="http://schemas.openxmlformats.org/officeDocument/2006/relationships/image" Target="../media/image7.tiff"/><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12.tiff"/><Relationship Id="rId5" Type="http://schemas.openxmlformats.org/officeDocument/2006/relationships/image" Target="../media/image11.tiff"/><Relationship Id="rId4" Type="http://schemas.openxmlformats.org/officeDocument/2006/relationships/image" Target="../media/image10.tiff"/></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6000" r="-66000"/>
          </a:stretch>
        </a:blipFill>
        <a:effectLst/>
      </p:bgPr>
    </p:bg>
    <p:spTree>
      <p:nvGrpSpPr>
        <p:cNvPr id="1" name=""/>
        <p:cNvGrpSpPr/>
        <p:nvPr/>
      </p:nvGrpSpPr>
      <p:grpSpPr>
        <a:xfrm>
          <a:off x="0" y="0"/>
          <a:ext cx="0" cy="0"/>
          <a:chOff x="0" y="0"/>
          <a:chExt cx="0" cy="0"/>
        </a:xfrm>
      </p:grpSpPr>
      <p:sp>
        <p:nvSpPr>
          <p:cNvPr id="4" name="CasellaDiTesto 3"/>
          <p:cNvSpPr txBox="1"/>
          <p:nvPr/>
        </p:nvSpPr>
        <p:spPr>
          <a:xfrm>
            <a:off x="369000" y="2201748"/>
            <a:ext cx="6120000" cy="3877985"/>
          </a:xfrm>
          <a:prstGeom prst="rect">
            <a:avLst/>
          </a:prstGeom>
          <a:solidFill>
            <a:schemeClr val="bg1"/>
          </a:solidFill>
          <a:ln w="19050">
            <a:solidFill>
              <a:srgbClr val="FF0000"/>
            </a:solidFill>
          </a:ln>
        </p:spPr>
        <p:txBody>
          <a:bodyPr wrap="square" rtlCol="0">
            <a:spAutoFit/>
          </a:bodyPr>
          <a:lstStyle/>
          <a:p>
            <a:pPr algn="ctr"/>
            <a:r>
              <a:rPr lang="en-GB" sz="2400" b="1" dirty="0" smtClean="0"/>
              <a:t>MUCOPOLYSACCHARIDOSIS TYPE II: PRELIMINARY DATA ON GLYCOSAMINOGLYCAN LEVELS AND STRUCTURE IN MICE AT BASELINE AND AFTER 6 WEEKS TREATMENT WITH ERT</a:t>
            </a:r>
          </a:p>
          <a:p>
            <a:pPr algn="ctr"/>
            <a:endParaRPr lang="en-GB" sz="1600" dirty="0" smtClean="0"/>
          </a:p>
          <a:p>
            <a:pPr algn="just"/>
            <a:r>
              <a:rPr lang="en-GB" sz="1600" dirty="0" smtClean="0"/>
              <a:t>Laura Rigon</a:t>
            </a:r>
            <a:r>
              <a:rPr lang="en-GB" sz="1600" baseline="30000" dirty="0" smtClean="0"/>
              <a:t>1</a:t>
            </a:r>
            <a:r>
              <a:rPr lang="en-GB" sz="1600" dirty="0" smtClean="0"/>
              <a:t>, </a:t>
            </a:r>
            <a:r>
              <a:rPr lang="en-GB" sz="1600" dirty="0" err="1" smtClean="0"/>
              <a:t>Marika</a:t>
            </a:r>
            <a:r>
              <a:rPr lang="en-GB" sz="1600" dirty="0" smtClean="0"/>
              <a:t> Salvalaio</a:t>
            </a:r>
            <a:r>
              <a:rPr lang="en-GB" sz="1600" baseline="30000" dirty="0" smtClean="0"/>
              <a:t>1</a:t>
            </a:r>
            <a:r>
              <a:rPr lang="en-GB" sz="1600" dirty="0" smtClean="0"/>
              <a:t>, Francesca Maccari</a:t>
            </a:r>
            <a:r>
              <a:rPr lang="en-GB" sz="1600" baseline="30000" dirty="0" smtClean="0"/>
              <a:t>2</a:t>
            </a:r>
            <a:r>
              <a:rPr lang="en-GB" sz="1600" dirty="0" smtClean="0"/>
              <a:t>, Fabio Galeotti</a:t>
            </a:r>
            <a:r>
              <a:rPr lang="en-GB" sz="1600" baseline="30000" dirty="0" smtClean="0"/>
              <a:t>2</a:t>
            </a:r>
            <a:r>
              <a:rPr lang="en-GB" sz="1600" dirty="0" smtClean="0"/>
              <a:t>, Veronica Mantovani</a:t>
            </a:r>
            <a:r>
              <a:rPr lang="en-GB" sz="1600" baseline="30000" dirty="0" smtClean="0"/>
              <a:t>2</a:t>
            </a:r>
            <a:r>
              <a:rPr lang="en-GB" sz="1600" dirty="0" smtClean="0"/>
              <a:t>, </a:t>
            </a:r>
            <a:r>
              <a:rPr lang="en-GB" sz="1600" dirty="0" err="1" smtClean="0"/>
              <a:t>Orazio</a:t>
            </a:r>
            <a:r>
              <a:rPr lang="en-GB" sz="1600" dirty="0" smtClean="0"/>
              <a:t> Gabrielli</a:t>
            </a:r>
            <a:r>
              <a:rPr lang="en-GB" sz="1600" baseline="30000" dirty="0" smtClean="0"/>
              <a:t>3</a:t>
            </a:r>
            <a:r>
              <a:rPr lang="en-GB" sz="1600" dirty="0" smtClean="0"/>
              <a:t>, Maurizio Scarpa</a:t>
            </a:r>
            <a:r>
              <a:rPr lang="en-GB" sz="1600" baseline="30000" dirty="0" smtClean="0"/>
              <a:t>1</a:t>
            </a:r>
            <a:r>
              <a:rPr lang="en-GB" sz="1600" dirty="0" smtClean="0"/>
              <a:t>, Nicola Volpi</a:t>
            </a:r>
            <a:r>
              <a:rPr lang="en-GB" sz="1600" baseline="30000" dirty="0" smtClean="0"/>
              <a:t>2</a:t>
            </a:r>
            <a:r>
              <a:rPr lang="en-GB" sz="1600" dirty="0" smtClean="0"/>
              <a:t>, </a:t>
            </a:r>
            <a:r>
              <a:rPr lang="en-GB" sz="1600" u="sng" dirty="0" smtClean="0"/>
              <a:t>Rosella Tomanin</a:t>
            </a:r>
            <a:r>
              <a:rPr lang="en-GB" sz="1600" u="sng" baseline="30000" dirty="0" smtClean="0"/>
              <a:t>1</a:t>
            </a:r>
            <a:endParaRPr lang="en-GB" sz="1600" u="sng" dirty="0" smtClean="0"/>
          </a:p>
          <a:p>
            <a:pPr algn="just"/>
            <a:r>
              <a:rPr lang="en-GB" sz="1400" dirty="0" smtClean="0"/>
              <a:t> </a:t>
            </a:r>
          </a:p>
          <a:p>
            <a:pPr algn="just"/>
            <a:r>
              <a:rPr lang="en-GB" sz="1200" baseline="30000" dirty="0" smtClean="0"/>
              <a:t>1</a:t>
            </a:r>
            <a:r>
              <a:rPr lang="en-GB" sz="1200" dirty="0" smtClean="0"/>
              <a:t> Department of Women’s and Children Health, University of </a:t>
            </a:r>
            <a:r>
              <a:rPr lang="en-GB" sz="1200" dirty="0" err="1" smtClean="0"/>
              <a:t>Padova</a:t>
            </a:r>
            <a:r>
              <a:rPr lang="en-GB" sz="1200" dirty="0" smtClean="0"/>
              <a:t>, </a:t>
            </a:r>
            <a:r>
              <a:rPr lang="en-GB" sz="1200" dirty="0" err="1" smtClean="0"/>
              <a:t>Padova</a:t>
            </a:r>
            <a:r>
              <a:rPr lang="en-GB" sz="1200" dirty="0" smtClean="0"/>
              <a:t>, Italy</a:t>
            </a:r>
          </a:p>
          <a:p>
            <a:pPr algn="just"/>
            <a:r>
              <a:rPr lang="en-GB" sz="1200" baseline="30000" dirty="0" smtClean="0"/>
              <a:t>2</a:t>
            </a:r>
            <a:r>
              <a:rPr lang="en-GB" sz="1200" dirty="0" smtClean="0"/>
              <a:t> Department of Life Science, University of Modena and Reggio Emilia, Modena, Italy</a:t>
            </a:r>
          </a:p>
          <a:p>
            <a:pPr algn="just"/>
            <a:r>
              <a:rPr lang="en-GB" sz="1200" baseline="30000" dirty="0" smtClean="0"/>
              <a:t>3</a:t>
            </a:r>
            <a:r>
              <a:rPr lang="en-GB" sz="1200" dirty="0" smtClean="0"/>
              <a:t> Department of Clinical Sciences, Polytechnic University of Marche, </a:t>
            </a:r>
            <a:r>
              <a:rPr lang="en-GB" sz="1200" dirty="0" err="1" smtClean="0"/>
              <a:t>Ospedali</a:t>
            </a:r>
            <a:r>
              <a:rPr lang="en-GB" sz="1200" dirty="0" smtClean="0"/>
              <a:t> </a:t>
            </a:r>
            <a:r>
              <a:rPr lang="en-GB" sz="1200" dirty="0" err="1" smtClean="0"/>
              <a:t>Riuniti</a:t>
            </a:r>
            <a:r>
              <a:rPr lang="en-GB" sz="1200" dirty="0" smtClean="0"/>
              <a:t>, Presidio </a:t>
            </a:r>
            <a:r>
              <a:rPr lang="en-GB" sz="1200" dirty="0" err="1" smtClean="0"/>
              <a:t>Salesi</a:t>
            </a:r>
            <a:r>
              <a:rPr lang="en-GB" sz="1200" dirty="0" smtClean="0"/>
              <a:t>, Ancona, Italy</a:t>
            </a:r>
          </a:p>
          <a:p>
            <a:pPr algn="just"/>
            <a:endParaRPr lang="en-GB" sz="1200" dirty="0" smtClean="0"/>
          </a:p>
          <a:p>
            <a:pPr algn="just"/>
            <a:r>
              <a:rPr lang="en-GB" sz="1200" i="1" dirty="0" smtClean="0"/>
              <a:t>Corresponding author: </a:t>
            </a:r>
            <a:r>
              <a:rPr lang="en-GB" sz="1200" i="1" dirty="0" err="1" smtClean="0"/>
              <a:t>Dr.</a:t>
            </a:r>
            <a:r>
              <a:rPr lang="en-GB" sz="1200" i="1" dirty="0" smtClean="0"/>
              <a:t> Rosella </a:t>
            </a:r>
            <a:r>
              <a:rPr lang="en-GB" sz="1200" i="1" dirty="0" err="1" smtClean="0"/>
              <a:t>Tomanin</a:t>
            </a:r>
            <a:r>
              <a:rPr lang="en-GB" sz="1200" i="1" dirty="0" smtClean="0"/>
              <a:t> (rosella.tomanin@unipd.it)</a:t>
            </a:r>
            <a:endParaRPr lang="en-GB" sz="1200" i="1" dirty="0"/>
          </a:p>
        </p:txBody>
      </p:sp>
      <p:pic>
        <p:nvPicPr>
          <p:cNvPr id="10" name="Immagine 18" descr="Logo_Università_Padova_2.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9000" y="434984"/>
            <a:ext cx="1250709" cy="12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magine 4" descr="logo Unimore.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6656" y="449844"/>
            <a:ext cx="1262344" cy="12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CasellaDiTesto 13"/>
          <p:cNvSpPr txBox="1"/>
          <p:nvPr/>
        </p:nvSpPr>
        <p:spPr>
          <a:xfrm>
            <a:off x="369000" y="6568280"/>
            <a:ext cx="6120000" cy="2923877"/>
          </a:xfrm>
          <a:prstGeom prst="rect">
            <a:avLst/>
          </a:prstGeom>
          <a:solidFill>
            <a:schemeClr val="bg1"/>
          </a:solidFill>
          <a:ln w="19050">
            <a:solidFill>
              <a:srgbClr val="FF0000"/>
            </a:solidFill>
          </a:ln>
        </p:spPr>
        <p:txBody>
          <a:bodyPr wrap="square" rtlCol="0">
            <a:spAutoFit/>
          </a:bodyPr>
          <a:lstStyle/>
          <a:p>
            <a:pPr algn="ctr"/>
            <a:r>
              <a:rPr lang="en-GB" sz="1600" b="1" dirty="0" smtClean="0"/>
              <a:t>INTRODUCTION</a:t>
            </a:r>
          </a:p>
          <a:p>
            <a:pPr algn="just"/>
            <a:r>
              <a:rPr lang="en-GB" sz="1400" dirty="0" smtClean="0"/>
              <a:t>Mucopolysaccharidosis type II (or Hunter Syndrome) is an X-linked lysosomal storage disease due to the deficit of the </a:t>
            </a:r>
            <a:r>
              <a:rPr lang="en-GB" sz="1400" dirty="0" err="1" smtClean="0"/>
              <a:t>iduronate</a:t>
            </a:r>
            <a:r>
              <a:rPr lang="en-GB" sz="1400" dirty="0" smtClean="0"/>
              <a:t> 2-sulfatase (IDS) enzyme and to the consequent progressive accumulation of the glycosaminoglycans (GAGs) heparan- (HS) and dermatan-</a:t>
            </a:r>
            <a:r>
              <a:rPr lang="en-GB" sz="1400" dirty="0" err="1" smtClean="0"/>
              <a:t>sulfate</a:t>
            </a:r>
            <a:r>
              <a:rPr lang="en-GB" sz="1400" dirty="0" smtClean="0"/>
              <a:t> (DS), with multi-organ and multi-system involvement. Production of the human recombinant form of IDS (</a:t>
            </a:r>
            <a:r>
              <a:rPr lang="en-GB" sz="1400" dirty="0" err="1" smtClean="0"/>
              <a:t>rhIDS</a:t>
            </a:r>
            <a:r>
              <a:rPr lang="en-GB" sz="1400" dirty="0" smtClean="0"/>
              <a:t>) has allowed to develop a weekly lifelong enzyme replacement therapy (ERT) protocol.</a:t>
            </a:r>
          </a:p>
          <a:p>
            <a:pPr algn="just"/>
            <a:r>
              <a:rPr lang="en-US" sz="1400" dirty="0" smtClean="0"/>
              <a:t>Many biological molecules have been proposed as potential biomarkers for evaluating the therapeutic efficacy in Mucopolysaccharidoses (MPSs) (</a:t>
            </a:r>
            <a:r>
              <a:rPr lang="en-US" sz="1400" i="1" dirty="0" smtClean="0"/>
              <a:t>Clarke et al, </a:t>
            </a:r>
            <a:r>
              <a:rPr lang="en-US" sz="1400" i="1" dirty="0" err="1" smtClean="0"/>
              <a:t>Mol</a:t>
            </a:r>
            <a:r>
              <a:rPr lang="en-US" sz="1400" i="1" dirty="0" smtClean="0"/>
              <a:t> Genet </a:t>
            </a:r>
            <a:r>
              <a:rPr lang="en-US" sz="1400" i="1" dirty="0" err="1" smtClean="0"/>
              <a:t>Metab</a:t>
            </a:r>
            <a:r>
              <a:rPr lang="en-US" sz="1400" i="1" dirty="0" smtClean="0"/>
              <a:t>. 106(4):395-402, 2012</a:t>
            </a:r>
            <a:r>
              <a:rPr lang="en-US" sz="1400" dirty="0" smtClean="0"/>
              <a:t>). In most trials, efficacy was assessed by the total content of urinary GAGs. However, the methods applied are not able to identify the structural composition of </a:t>
            </a:r>
            <a:r>
              <a:rPr lang="en-US" sz="1400" dirty="0" smtClean="0"/>
              <a:t>GAGs that, </a:t>
            </a:r>
            <a:r>
              <a:rPr lang="en-US" sz="1400" dirty="0" smtClean="0"/>
              <a:t>on the </a:t>
            </a:r>
            <a:r>
              <a:rPr lang="en-US" sz="1400" dirty="0" smtClean="0"/>
              <a:t>contrary, </a:t>
            </a:r>
            <a:r>
              <a:rPr lang="en-US" sz="1400" dirty="0" smtClean="0"/>
              <a:t>may result to be efficient biomarkers of disease progression and therapeutic efficacy.</a:t>
            </a:r>
            <a:endParaRPr lang="en-GB" sz="1400" dirty="0" smtClean="0"/>
          </a:p>
        </p:txBody>
      </p:sp>
      <p:grpSp>
        <p:nvGrpSpPr>
          <p:cNvPr id="18" name="Gruppo 17"/>
          <p:cNvGrpSpPr/>
          <p:nvPr/>
        </p:nvGrpSpPr>
        <p:grpSpPr>
          <a:xfrm>
            <a:off x="1989000" y="413844"/>
            <a:ext cx="2880000" cy="1332000"/>
            <a:chOff x="1967304" y="106658"/>
            <a:chExt cx="2880000" cy="1332000"/>
          </a:xfrm>
        </p:grpSpPr>
        <p:sp>
          <p:nvSpPr>
            <p:cNvPr id="17" name="Rettangolo 16"/>
            <p:cNvSpPr/>
            <p:nvPr/>
          </p:nvSpPr>
          <p:spPr>
            <a:xfrm>
              <a:off x="1967304" y="106658"/>
              <a:ext cx="2880000" cy="1332000"/>
            </a:xfrm>
            <a:prstGeom prst="rect">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Immagin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79496" y="118851"/>
              <a:ext cx="1440000" cy="1264941"/>
            </a:xfrm>
            <a:prstGeom prst="rect">
              <a:avLst/>
            </a:prstGeom>
          </p:spPr>
        </p:pic>
        <p:sp>
          <p:nvSpPr>
            <p:cNvPr id="16" name="CasellaDiTesto 15"/>
            <p:cNvSpPr txBox="1"/>
            <p:nvPr/>
          </p:nvSpPr>
          <p:spPr>
            <a:xfrm>
              <a:off x="3155976" y="171843"/>
              <a:ext cx="1691328" cy="1200329"/>
            </a:xfrm>
            <a:prstGeom prst="rect">
              <a:avLst/>
            </a:prstGeom>
            <a:noFill/>
            <a:ln w="19050">
              <a:noFill/>
            </a:ln>
          </p:spPr>
          <p:txBody>
            <a:bodyPr wrap="square" rtlCol="0">
              <a:spAutoFit/>
            </a:bodyPr>
            <a:lstStyle/>
            <a:p>
              <a:pPr algn="ctr"/>
              <a:r>
                <a:rPr lang="en-GB" b="1" dirty="0" smtClean="0">
                  <a:solidFill>
                    <a:srgbClr val="C00000"/>
                  </a:solidFill>
                </a:rPr>
                <a:t>XIX</a:t>
              </a:r>
            </a:p>
            <a:p>
              <a:pPr algn="ctr"/>
              <a:r>
                <a:rPr lang="en-GB" b="1" dirty="0" smtClean="0">
                  <a:solidFill>
                    <a:srgbClr val="0070C0"/>
                  </a:solidFill>
                </a:rPr>
                <a:t>CONGRESSO</a:t>
              </a:r>
            </a:p>
            <a:p>
              <a:pPr algn="ctr"/>
              <a:r>
                <a:rPr lang="en-GB" b="1" dirty="0" smtClean="0">
                  <a:solidFill>
                    <a:srgbClr val="0070C0"/>
                  </a:solidFill>
                </a:rPr>
                <a:t>NAZIONALE</a:t>
              </a:r>
            </a:p>
            <a:p>
              <a:pPr algn="ctr"/>
              <a:r>
                <a:rPr lang="en-GB" b="1" dirty="0" smtClean="0">
                  <a:solidFill>
                    <a:srgbClr val="C00000"/>
                  </a:solidFill>
                </a:rPr>
                <a:t>SIGU</a:t>
              </a:r>
            </a:p>
          </p:txBody>
        </p:sp>
      </p:grpSp>
    </p:spTree>
    <p:extLst>
      <p:ext uri="{BB962C8B-B14F-4D97-AF65-F5344CB8AC3E}">
        <p14:creationId xmlns:p14="http://schemas.microsoft.com/office/powerpoint/2010/main" val="36857630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6000" r="-66000"/>
          </a:stretch>
        </a:blipFill>
        <a:effectLst/>
      </p:bgPr>
    </p:bg>
    <p:spTree>
      <p:nvGrpSpPr>
        <p:cNvPr id="1" name=""/>
        <p:cNvGrpSpPr/>
        <p:nvPr/>
      </p:nvGrpSpPr>
      <p:grpSpPr>
        <a:xfrm>
          <a:off x="0" y="0"/>
          <a:ext cx="0" cy="0"/>
          <a:chOff x="0" y="0"/>
          <a:chExt cx="0" cy="0"/>
        </a:xfrm>
      </p:grpSpPr>
      <p:sp>
        <p:nvSpPr>
          <p:cNvPr id="11" name="CasellaDiTesto 10"/>
          <p:cNvSpPr txBox="1"/>
          <p:nvPr/>
        </p:nvSpPr>
        <p:spPr>
          <a:xfrm>
            <a:off x="369000" y="3166409"/>
            <a:ext cx="6120000" cy="6155531"/>
          </a:xfrm>
          <a:prstGeom prst="rect">
            <a:avLst/>
          </a:prstGeom>
          <a:solidFill>
            <a:schemeClr val="bg1"/>
          </a:solidFill>
          <a:ln w="19050">
            <a:solidFill>
              <a:srgbClr val="FF0000"/>
            </a:solidFill>
          </a:ln>
        </p:spPr>
        <p:txBody>
          <a:bodyPr wrap="square" rtlCol="0">
            <a:spAutoFit/>
          </a:bodyPr>
          <a:lstStyle/>
          <a:p>
            <a:pPr algn="ctr"/>
            <a:r>
              <a:rPr lang="en-GB" sz="1600" b="1" dirty="0" smtClean="0"/>
              <a:t>METHODS</a:t>
            </a:r>
          </a:p>
          <a:p>
            <a:pPr algn="just"/>
            <a:endParaRPr lang="en-GB" sz="1400" dirty="0" smtClean="0"/>
          </a:p>
          <a:p>
            <a:pPr algn="just"/>
            <a:r>
              <a:rPr lang="en-GB" sz="1400" i="1" dirty="0" smtClean="0"/>
              <a:t>In vivo experiments:</a:t>
            </a:r>
          </a:p>
          <a:p>
            <a:pPr algn="just"/>
            <a:r>
              <a:rPr lang="en-GB" sz="1400" dirty="0" smtClean="0"/>
              <a:t>6 knock-out mice for Ids (Ids-ko), 12 weeks old at the beginning of the treatment (t0), were </a:t>
            </a:r>
            <a:r>
              <a:rPr lang="en-GB" sz="1400" dirty="0" smtClean="0"/>
              <a:t>intravenously </a:t>
            </a:r>
            <a:r>
              <a:rPr lang="en-GB" sz="1400" dirty="0" smtClean="0"/>
              <a:t>injected once a week for 6 weeks with enzyme replacement therapy by using </a:t>
            </a:r>
            <a:r>
              <a:rPr lang="en-GB" sz="1400" dirty="0" err="1" smtClean="0"/>
              <a:t>rhIDS</a:t>
            </a:r>
            <a:r>
              <a:rPr lang="en-GB" sz="1400" dirty="0" smtClean="0"/>
              <a:t> at a dosage of 1 mg/kg. </a:t>
            </a:r>
            <a:r>
              <a:rPr lang="en-GB" sz="1400" dirty="0" smtClean="0"/>
              <a:t>At </a:t>
            </a:r>
            <a:r>
              <a:rPr lang="en-GB" sz="1400" dirty="0" smtClean="0"/>
              <a:t>the end of the treatment (t6), brain and liver were collected and snap frozen in </a:t>
            </a:r>
            <a:r>
              <a:rPr lang="en-GB" sz="1400" dirty="0" smtClean="0"/>
              <a:t>liquid N</a:t>
            </a:r>
            <a:r>
              <a:rPr lang="en-GB" sz="1400" baseline="-25000" dirty="0" smtClean="0"/>
              <a:t>2</a:t>
            </a:r>
            <a:r>
              <a:rPr lang="en-GB" sz="1400" dirty="0" smtClean="0"/>
              <a:t> </a:t>
            </a:r>
            <a:r>
              <a:rPr lang="en-GB" sz="1400" dirty="0" smtClean="0"/>
              <a:t>for subsequent procedures of GAGs purification, isolation, structural characterization and quantification by CE-LIF.</a:t>
            </a:r>
          </a:p>
          <a:p>
            <a:pPr algn="just"/>
            <a:r>
              <a:rPr lang="en-GB" sz="1400" dirty="0" smtClean="0"/>
              <a:t>In addition to treated animals, 6 wild-type and 6 Ids-ko untreated mice were sacrificed at 12 and 18 weeks of age as control.</a:t>
            </a:r>
          </a:p>
          <a:p>
            <a:pPr algn="just"/>
            <a:endParaRPr lang="en-GB" sz="1400" i="1" dirty="0" smtClean="0"/>
          </a:p>
          <a:p>
            <a:pPr algn="just"/>
            <a:r>
              <a:rPr lang="en-GB" sz="1400" i="1" dirty="0" smtClean="0"/>
              <a:t>Capillary electrophoresis-laser induced fluorescence (CE-LIF):</a:t>
            </a:r>
          </a:p>
          <a:p>
            <a:pPr algn="just"/>
            <a:r>
              <a:rPr lang="en-GB" sz="1400" dirty="0" smtClean="0"/>
              <a:t>Structural characterization of HS, CS/DS and HA from brains and livers were performed by disaccharide composition, as reported in 2016 by </a:t>
            </a:r>
            <a:r>
              <a:rPr lang="en-GB" sz="1400" i="1" dirty="0" err="1" smtClean="0"/>
              <a:t>Maccari</a:t>
            </a:r>
            <a:r>
              <a:rPr lang="en-GB" sz="1400" i="1" dirty="0" smtClean="0"/>
              <a:t> et al., </a:t>
            </a:r>
            <a:r>
              <a:rPr lang="en-GB" sz="1400" i="1" dirty="0" err="1" smtClean="0"/>
              <a:t>Metab</a:t>
            </a:r>
            <a:r>
              <a:rPr lang="en-GB" sz="1400" i="1" dirty="0" smtClean="0"/>
              <a:t> Brain Dis</a:t>
            </a:r>
            <a:r>
              <a:rPr lang="en-GB" sz="1400" dirty="0" smtClean="0"/>
              <a:t>. Isolated and purified GAGs, treated with </a:t>
            </a:r>
            <a:r>
              <a:rPr lang="en-GB" sz="1400" dirty="0" err="1" smtClean="0"/>
              <a:t>chondroitinases</a:t>
            </a:r>
            <a:r>
              <a:rPr lang="en-GB" sz="1400" dirty="0" smtClean="0"/>
              <a:t> or submitted to </a:t>
            </a:r>
            <a:r>
              <a:rPr lang="en-GB" sz="1400" dirty="0" err="1" smtClean="0"/>
              <a:t>heparinases</a:t>
            </a:r>
            <a:r>
              <a:rPr lang="en-GB" sz="1400" dirty="0" smtClean="0"/>
              <a:t> treatment, were </a:t>
            </a:r>
            <a:r>
              <a:rPr lang="en-GB" sz="1400" dirty="0" err="1" smtClean="0"/>
              <a:t>fluorotagged</a:t>
            </a:r>
            <a:r>
              <a:rPr lang="en-GB" sz="1400" dirty="0" smtClean="0"/>
              <a:t> and analysed by CE-LIF.</a:t>
            </a:r>
          </a:p>
          <a:p>
            <a:pPr algn="just"/>
            <a:r>
              <a:rPr lang="en-GB" sz="1400" dirty="0" smtClean="0"/>
              <a:t>Standards, enzymatically treated as above reported, </a:t>
            </a:r>
            <a:r>
              <a:rPr lang="en-GB" sz="1400" dirty="0" smtClean="0"/>
              <a:t>were </a:t>
            </a:r>
            <a:r>
              <a:rPr lang="en-GB" sz="1400" dirty="0" smtClean="0"/>
              <a:t>used to calculate </a:t>
            </a:r>
            <a:r>
              <a:rPr lang="en-GB" sz="1400" dirty="0" smtClean="0"/>
              <a:t>GAGs total </a:t>
            </a:r>
            <a:r>
              <a:rPr lang="en-GB" sz="1400" dirty="0"/>
              <a:t>content . </a:t>
            </a:r>
            <a:r>
              <a:rPr lang="en-GB" sz="1400" dirty="0" smtClean="0"/>
              <a:t>The charge density of </a:t>
            </a:r>
            <a:r>
              <a:rPr lang="en-GB" sz="1400" dirty="0" err="1" smtClean="0"/>
              <a:t>sulfated</a:t>
            </a:r>
            <a:r>
              <a:rPr lang="en-GB" sz="1400" dirty="0" smtClean="0"/>
              <a:t> GAGs was calculated considering the presence and the percentages of </a:t>
            </a:r>
            <a:r>
              <a:rPr lang="en-GB" sz="1400" dirty="0" err="1" smtClean="0"/>
              <a:t>sulfate</a:t>
            </a:r>
            <a:r>
              <a:rPr lang="en-GB" sz="1400" dirty="0" smtClean="0"/>
              <a:t> groups for each disaccharide (see also </a:t>
            </a:r>
            <a:r>
              <a:rPr lang="en-GB" sz="1400" i="1" dirty="0" err="1" smtClean="0"/>
              <a:t>Maccari</a:t>
            </a:r>
            <a:r>
              <a:rPr lang="en-GB" sz="1400" i="1" dirty="0" smtClean="0"/>
              <a:t> et al., </a:t>
            </a:r>
            <a:r>
              <a:rPr lang="en-GB" sz="1400" i="1" dirty="0" err="1" smtClean="0"/>
              <a:t>Metab</a:t>
            </a:r>
            <a:r>
              <a:rPr lang="en-GB" sz="1400" i="1" dirty="0" smtClean="0"/>
              <a:t> Brain Dis, 2016; </a:t>
            </a:r>
            <a:r>
              <a:rPr lang="en-GB" sz="1400" i="1" dirty="0" err="1" smtClean="0"/>
              <a:t>Volpi</a:t>
            </a:r>
            <a:r>
              <a:rPr lang="en-GB" sz="1400" i="1" dirty="0" smtClean="0"/>
              <a:t> et al., Nat </a:t>
            </a:r>
            <a:r>
              <a:rPr lang="en-GB" sz="1400" i="1" dirty="0" err="1" smtClean="0"/>
              <a:t>Protoc</a:t>
            </a:r>
            <a:r>
              <a:rPr lang="en-GB" sz="1400" i="1" dirty="0" smtClean="0"/>
              <a:t> 9:541–558, 2014</a:t>
            </a:r>
            <a:r>
              <a:rPr lang="en-GB" sz="1400" dirty="0" smtClean="0"/>
              <a:t>).</a:t>
            </a:r>
          </a:p>
          <a:p>
            <a:pPr algn="just"/>
            <a:endParaRPr lang="en-GB" sz="1400" dirty="0" smtClean="0"/>
          </a:p>
          <a:p>
            <a:pPr algn="just"/>
            <a:r>
              <a:rPr lang="en-GB" sz="1400" i="1" dirty="0" smtClean="0"/>
              <a:t>Total liver and urinary </a:t>
            </a:r>
            <a:r>
              <a:rPr lang="en-GB" sz="1400" i="1" dirty="0" smtClean="0"/>
              <a:t>GAGs </a:t>
            </a:r>
            <a:r>
              <a:rPr lang="en-GB" sz="1400" i="1" dirty="0" smtClean="0"/>
              <a:t>content analysis:</a:t>
            </a:r>
          </a:p>
          <a:p>
            <a:pPr algn="just"/>
            <a:r>
              <a:rPr lang="en-GB" sz="1400" dirty="0" smtClean="0"/>
              <a:t>Total urinary </a:t>
            </a:r>
            <a:r>
              <a:rPr lang="en-GB" sz="1400" dirty="0" smtClean="0"/>
              <a:t>GAGs </a:t>
            </a:r>
            <a:r>
              <a:rPr lang="en-GB" sz="1400" dirty="0" smtClean="0"/>
              <a:t>content was determined using the standard protocol described by </a:t>
            </a:r>
            <a:r>
              <a:rPr lang="en-GB" sz="1400" i="1" dirty="0" smtClean="0"/>
              <a:t>de Jong (de Jong et al., </a:t>
            </a:r>
            <a:r>
              <a:rPr lang="en-GB" sz="1400" i="1" dirty="0" err="1" smtClean="0"/>
              <a:t>Clin</a:t>
            </a:r>
            <a:r>
              <a:rPr lang="en-GB" sz="1400" i="1" dirty="0" smtClean="0"/>
              <a:t> </a:t>
            </a:r>
            <a:r>
              <a:rPr lang="en-GB" sz="1400" i="1" dirty="0" err="1"/>
              <a:t>Chem</a:t>
            </a:r>
            <a:r>
              <a:rPr lang="en-GB" sz="1400" i="1" dirty="0"/>
              <a:t> 38: </a:t>
            </a:r>
            <a:r>
              <a:rPr lang="en-GB" sz="1400" i="1" dirty="0" smtClean="0"/>
              <a:t>803–807, 1992)</a:t>
            </a:r>
            <a:r>
              <a:rPr lang="en-GB" sz="1400" dirty="0" smtClean="0"/>
              <a:t> with modifications. </a:t>
            </a:r>
          </a:p>
          <a:p>
            <a:pPr algn="just"/>
            <a:r>
              <a:rPr lang="en-GB" sz="1400" dirty="0" smtClean="0"/>
              <a:t>Total liver </a:t>
            </a:r>
            <a:r>
              <a:rPr lang="en-GB" sz="1400" dirty="0" smtClean="0"/>
              <a:t>GAGs </a:t>
            </a:r>
            <a:r>
              <a:rPr lang="en-GB" sz="1400" dirty="0" smtClean="0"/>
              <a:t>content was measured by using the standard </a:t>
            </a:r>
            <a:r>
              <a:rPr lang="en-GB" sz="1400" dirty="0" err="1" smtClean="0"/>
              <a:t>Bjornsson’s</a:t>
            </a:r>
            <a:r>
              <a:rPr lang="en-GB" sz="1400" dirty="0" smtClean="0"/>
              <a:t> protocol </a:t>
            </a:r>
            <a:r>
              <a:rPr lang="en-GB" sz="1400" i="1" dirty="0" smtClean="0"/>
              <a:t>(</a:t>
            </a:r>
            <a:r>
              <a:rPr lang="en-GB" sz="1400" i="1" dirty="0" err="1" smtClean="0"/>
              <a:t>Bjornsson</a:t>
            </a:r>
            <a:r>
              <a:rPr lang="en-GB" sz="1400" i="1" dirty="0" smtClean="0"/>
              <a:t>, Anal </a:t>
            </a:r>
            <a:r>
              <a:rPr lang="en-GB" sz="1400" i="1" dirty="0" err="1"/>
              <a:t>Biochem</a:t>
            </a:r>
            <a:r>
              <a:rPr lang="en-GB" sz="1400" i="1" dirty="0"/>
              <a:t> </a:t>
            </a:r>
            <a:r>
              <a:rPr lang="en-GB" sz="1400" i="1" dirty="0" smtClean="0"/>
              <a:t>210:282–291, 1993)</a:t>
            </a:r>
            <a:r>
              <a:rPr lang="en-GB" sz="1400" dirty="0" smtClean="0"/>
              <a:t>, with modifications previously described (</a:t>
            </a:r>
            <a:r>
              <a:rPr lang="en-GB" sz="1400" i="1" dirty="0" err="1" smtClean="0"/>
              <a:t>Friso</a:t>
            </a:r>
            <a:r>
              <a:rPr lang="en-GB" sz="1400" i="1" dirty="0" smtClean="0"/>
              <a:t> et al., </a:t>
            </a:r>
            <a:r>
              <a:rPr lang="en-US" sz="1400" i="1" dirty="0" err="1" smtClean="0"/>
              <a:t>Biochim</a:t>
            </a:r>
            <a:r>
              <a:rPr lang="en-US" sz="1400" i="1" dirty="0" smtClean="0"/>
              <a:t> </a:t>
            </a:r>
            <a:r>
              <a:rPr lang="en-US" sz="1400" i="1" dirty="0" err="1" smtClean="0"/>
              <a:t>Biophys</a:t>
            </a:r>
            <a:r>
              <a:rPr lang="en-US" sz="1400" i="1" dirty="0" smtClean="0"/>
              <a:t> </a:t>
            </a:r>
            <a:r>
              <a:rPr lang="en-US" sz="1400" i="1" dirty="0" err="1" smtClean="0"/>
              <a:t>Acta</a:t>
            </a:r>
            <a:r>
              <a:rPr lang="en-US" sz="1400" i="1" dirty="0" smtClean="0"/>
              <a:t> 1782:574–580, </a:t>
            </a:r>
            <a:r>
              <a:rPr lang="en-GB" sz="1400" i="1" dirty="0" smtClean="0"/>
              <a:t>2008)</a:t>
            </a:r>
            <a:r>
              <a:rPr lang="en-GB" sz="1400" dirty="0" smtClean="0"/>
              <a:t>. </a:t>
            </a:r>
          </a:p>
        </p:txBody>
      </p:sp>
      <p:sp>
        <p:nvSpPr>
          <p:cNvPr id="13" name="CasellaDiTesto 12"/>
          <p:cNvSpPr txBox="1"/>
          <p:nvPr/>
        </p:nvSpPr>
        <p:spPr>
          <a:xfrm>
            <a:off x="3969000" y="584061"/>
            <a:ext cx="2520000" cy="2278800"/>
          </a:xfrm>
          <a:prstGeom prst="rect">
            <a:avLst/>
          </a:prstGeom>
          <a:solidFill>
            <a:schemeClr val="bg1"/>
          </a:solidFill>
          <a:ln w="19050">
            <a:solidFill>
              <a:srgbClr val="FF0000"/>
            </a:solidFill>
          </a:ln>
        </p:spPr>
        <p:txBody>
          <a:bodyPr wrap="square" rtlCol="0">
            <a:spAutoFit/>
          </a:bodyPr>
          <a:lstStyle/>
          <a:p>
            <a:r>
              <a:rPr lang="en-US" sz="1400" b="1" dirty="0" smtClean="0"/>
              <a:t>ABBREVIATIONS:</a:t>
            </a:r>
          </a:p>
          <a:p>
            <a:r>
              <a:rPr lang="en-US" sz="1400" dirty="0" smtClean="0"/>
              <a:t>CS = </a:t>
            </a:r>
            <a:r>
              <a:rPr lang="en-US" sz="1400" dirty="0" smtClean="0"/>
              <a:t>chondroitin </a:t>
            </a:r>
            <a:r>
              <a:rPr lang="en-US" sz="1400" dirty="0" smtClean="0"/>
              <a:t>sulfate</a:t>
            </a:r>
          </a:p>
          <a:p>
            <a:r>
              <a:rPr lang="en-US" sz="1400" dirty="0" smtClean="0"/>
              <a:t>DS = dermatan sulfate</a:t>
            </a:r>
          </a:p>
          <a:p>
            <a:r>
              <a:rPr lang="en-US" sz="1400" dirty="0" smtClean="0"/>
              <a:t>HA = </a:t>
            </a:r>
            <a:r>
              <a:rPr lang="en-US" sz="1400" dirty="0" smtClean="0"/>
              <a:t>hyaluronic </a:t>
            </a:r>
            <a:r>
              <a:rPr lang="en-US" sz="1400" dirty="0" smtClean="0"/>
              <a:t>acid or </a:t>
            </a:r>
            <a:r>
              <a:rPr lang="en-US" sz="1400" dirty="0" err="1" smtClean="0"/>
              <a:t>hy</a:t>
            </a:r>
            <a:r>
              <a:rPr lang="en-US" sz="1400" dirty="0" err="1" smtClean="0"/>
              <a:t>aluronate</a:t>
            </a:r>
            <a:endParaRPr lang="en-US" sz="1400" dirty="0" smtClean="0"/>
          </a:p>
          <a:p>
            <a:r>
              <a:rPr lang="en-US" sz="1400" dirty="0" smtClean="0"/>
              <a:t>HS = heparan sulfate</a:t>
            </a:r>
          </a:p>
          <a:p>
            <a:r>
              <a:rPr lang="en-US" sz="1400" dirty="0" smtClean="0"/>
              <a:t>GAGs </a:t>
            </a:r>
            <a:r>
              <a:rPr lang="en-US" sz="1400" dirty="0" smtClean="0"/>
              <a:t>= </a:t>
            </a:r>
            <a:r>
              <a:rPr lang="en-US" sz="1400" dirty="0" smtClean="0"/>
              <a:t>glycosaminoglycans</a:t>
            </a:r>
            <a:endParaRPr lang="en-US" sz="1400" dirty="0" smtClean="0"/>
          </a:p>
          <a:p>
            <a:r>
              <a:rPr lang="en-US" sz="1400" dirty="0" smtClean="0"/>
              <a:t>wt = wild-type mouse</a:t>
            </a:r>
          </a:p>
          <a:p>
            <a:r>
              <a:rPr lang="en-US" sz="1400" dirty="0" smtClean="0"/>
              <a:t>Ids-ko = knock-out mouse for Ids gene </a:t>
            </a:r>
          </a:p>
        </p:txBody>
      </p:sp>
      <p:sp>
        <p:nvSpPr>
          <p:cNvPr id="21" name="CasellaDiTesto 20"/>
          <p:cNvSpPr txBox="1"/>
          <p:nvPr/>
        </p:nvSpPr>
        <p:spPr>
          <a:xfrm>
            <a:off x="369000" y="584062"/>
            <a:ext cx="3240000" cy="2277547"/>
          </a:xfrm>
          <a:prstGeom prst="rect">
            <a:avLst/>
          </a:prstGeom>
          <a:solidFill>
            <a:schemeClr val="bg1"/>
          </a:solidFill>
          <a:ln w="19050">
            <a:solidFill>
              <a:srgbClr val="FF0000"/>
            </a:solidFill>
          </a:ln>
        </p:spPr>
        <p:txBody>
          <a:bodyPr wrap="square" rtlCol="0">
            <a:spAutoFit/>
          </a:bodyPr>
          <a:lstStyle/>
          <a:p>
            <a:pPr algn="ctr"/>
            <a:r>
              <a:rPr lang="en-GB" sz="1600" b="1" dirty="0" smtClean="0"/>
              <a:t>AIM</a:t>
            </a:r>
          </a:p>
          <a:p>
            <a:pPr algn="just"/>
            <a:r>
              <a:rPr lang="en-GB" sz="1400" dirty="0" smtClean="0"/>
              <a:t>In this study we characterized </a:t>
            </a:r>
            <a:r>
              <a:rPr lang="en-GB" sz="1400" dirty="0" smtClean="0"/>
              <a:t>glycosaminoglycans </a:t>
            </a:r>
            <a:r>
              <a:rPr lang="en-GB" sz="1400" dirty="0" smtClean="0"/>
              <a:t>levels and structure in the brain and liver of the Ids knock-out mouse model, at 12 weeks of age and after 6 weeks treatment with recombinant human IDS (</a:t>
            </a:r>
            <a:r>
              <a:rPr lang="en-GB" sz="1400" dirty="0" err="1" smtClean="0"/>
              <a:t>rhIDS</a:t>
            </a:r>
            <a:r>
              <a:rPr lang="en-GB" sz="1400" dirty="0" smtClean="0"/>
              <a:t>) enzyme, by using the capillary electrophoresis-laser induced fluorescence (CE-LIF) technique.</a:t>
            </a:r>
            <a:endParaRPr lang="en-GB" sz="1400" dirty="0"/>
          </a:p>
        </p:txBody>
      </p:sp>
    </p:spTree>
    <p:extLst>
      <p:ext uri="{BB962C8B-B14F-4D97-AF65-F5344CB8AC3E}">
        <p14:creationId xmlns:p14="http://schemas.microsoft.com/office/powerpoint/2010/main" val="2315105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6000" r="-66000"/>
          </a:stretch>
        </a:blipFill>
        <a:effectLst/>
      </p:bgPr>
    </p:bg>
    <p:spTree>
      <p:nvGrpSpPr>
        <p:cNvPr id="1" name=""/>
        <p:cNvGrpSpPr/>
        <p:nvPr/>
      </p:nvGrpSpPr>
      <p:grpSpPr>
        <a:xfrm>
          <a:off x="0" y="0"/>
          <a:ext cx="0" cy="0"/>
          <a:chOff x="0" y="0"/>
          <a:chExt cx="0" cy="0"/>
        </a:xfrm>
      </p:grpSpPr>
      <p:sp>
        <p:nvSpPr>
          <p:cNvPr id="17" name="CasellaDiTesto 16"/>
          <p:cNvSpPr txBox="1"/>
          <p:nvPr/>
        </p:nvSpPr>
        <p:spPr>
          <a:xfrm>
            <a:off x="4359504" y="5423095"/>
            <a:ext cx="2160000" cy="3539430"/>
          </a:xfrm>
          <a:prstGeom prst="rect">
            <a:avLst/>
          </a:prstGeom>
          <a:solidFill>
            <a:schemeClr val="bg1"/>
          </a:solidFill>
          <a:ln w="19050">
            <a:solidFill>
              <a:srgbClr val="FF0000"/>
            </a:solidFill>
          </a:ln>
        </p:spPr>
        <p:txBody>
          <a:bodyPr wrap="square" rtlCol="0">
            <a:spAutoFit/>
          </a:bodyPr>
          <a:lstStyle/>
          <a:p>
            <a:r>
              <a:rPr lang="en-US" sz="1400" b="1" dirty="0" smtClean="0"/>
              <a:t>LEGEND:</a:t>
            </a:r>
            <a:endParaRPr lang="en-US" sz="1400" dirty="0" smtClean="0"/>
          </a:p>
          <a:p>
            <a:r>
              <a:rPr lang="en-US" sz="1400" i="1" dirty="0" smtClean="0"/>
              <a:t>WT/NT/00</a:t>
            </a:r>
            <a:r>
              <a:rPr lang="en-US" sz="1400" dirty="0" smtClean="0"/>
              <a:t> = untreated wild-type mice at time 0 (12 weeks aged)  </a:t>
            </a:r>
          </a:p>
          <a:p>
            <a:r>
              <a:rPr lang="en-US" sz="1400" i="1" dirty="0" smtClean="0"/>
              <a:t>WT/NT/06</a:t>
            </a:r>
            <a:r>
              <a:rPr lang="en-US" sz="1400" dirty="0" smtClean="0"/>
              <a:t> = untreated </a:t>
            </a:r>
            <a:r>
              <a:rPr lang="en-US" sz="1400" dirty="0"/>
              <a:t>wild-type mice at time </a:t>
            </a:r>
            <a:r>
              <a:rPr lang="en-US" sz="1400" dirty="0" smtClean="0"/>
              <a:t>6 </a:t>
            </a:r>
            <a:r>
              <a:rPr lang="en-US" sz="1400" dirty="0"/>
              <a:t>(</a:t>
            </a:r>
            <a:r>
              <a:rPr lang="en-US" sz="1400" dirty="0" smtClean="0"/>
              <a:t>18 </a:t>
            </a:r>
            <a:r>
              <a:rPr lang="en-US" sz="1400" dirty="0"/>
              <a:t>weeks aged)</a:t>
            </a:r>
            <a:endParaRPr lang="en-US" sz="1400" dirty="0" smtClean="0"/>
          </a:p>
          <a:p>
            <a:r>
              <a:rPr lang="en-US" sz="1400" i="1" dirty="0" smtClean="0"/>
              <a:t>H/NT/00</a:t>
            </a:r>
            <a:r>
              <a:rPr lang="en-US" sz="1400" dirty="0" smtClean="0"/>
              <a:t> = untreated Ids-ko </a:t>
            </a:r>
            <a:r>
              <a:rPr lang="en-US" sz="1400" dirty="0"/>
              <a:t>mice at time </a:t>
            </a:r>
            <a:r>
              <a:rPr lang="en-US" sz="1400" dirty="0" smtClean="0"/>
              <a:t>0 (</a:t>
            </a:r>
            <a:r>
              <a:rPr lang="en-US" sz="1400" dirty="0"/>
              <a:t>12 weeks aged)  </a:t>
            </a:r>
          </a:p>
          <a:p>
            <a:r>
              <a:rPr lang="en-US" sz="1400" i="1" dirty="0" smtClean="0"/>
              <a:t>H/NT/06</a:t>
            </a:r>
            <a:r>
              <a:rPr lang="en-US" sz="1400" dirty="0" smtClean="0"/>
              <a:t> = untreated Ids-ko </a:t>
            </a:r>
            <a:r>
              <a:rPr lang="en-US" sz="1400" dirty="0"/>
              <a:t>mice at time </a:t>
            </a:r>
            <a:r>
              <a:rPr lang="en-US" sz="1400" dirty="0" smtClean="0"/>
              <a:t>6 </a:t>
            </a:r>
            <a:r>
              <a:rPr lang="en-US" sz="1400" dirty="0"/>
              <a:t>(18 weeks aged)</a:t>
            </a:r>
          </a:p>
          <a:p>
            <a:r>
              <a:rPr lang="en-US" sz="1400" i="1" dirty="0" smtClean="0"/>
              <a:t>H/E/06</a:t>
            </a:r>
            <a:r>
              <a:rPr lang="en-US" sz="1400" dirty="0" smtClean="0"/>
              <a:t> = Ids-ko mice after 6 weeks of treatment with </a:t>
            </a:r>
            <a:r>
              <a:rPr lang="en-US" sz="1400" dirty="0" err="1" smtClean="0"/>
              <a:t>rhIDS</a:t>
            </a:r>
            <a:r>
              <a:rPr lang="en-US" sz="1400" dirty="0" smtClean="0"/>
              <a:t> </a:t>
            </a:r>
            <a:r>
              <a:rPr lang="en-US" sz="1400" dirty="0"/>
              <a:t>(18 weeks aged</a:t>
            </a:r>
            <a:r>
              <a:rPr lang="en-US" sz="1400" dirty="0" smtClean="0"/>
              <a:t>)</a:t>
            </a:r>
          </a:p>
        </p:txBody>
      </p:sp>
      <p:grpSp>
        <p:nvGrpSpPr>
          <p:cNvPr id="25" name="Gruppo 24"/>
          <p:cNvGrpSpPr/>
          <p:nvPr/>
        </p:nvGrpSpPr>
        <p:grpSpPr>
          <a:xfrm>
            <a:off x="338496" y="444202"/>
            <a:ext cx="3780000" cy="2134880"/>
            <a:chOff x="338496" y="365760"/>
            <a:chExt cx="3780000" cy="2134880"/>
          </a:xfrm>
        </p:grpSpPr>
        <p:pic>
          <p:nvPicPr>
            <p:cNvPr id="7" name="Immagin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496" y="365760"/>
              <a:ext cx="3780000" cy="2134880"/>
            </a:xfrm>
            <a:prstGeom prst="rect">
              <a:avLst/>
            </a:prstGeom>
          </p:spPr>
        </p:pic>
        <p:sp>
          <p:nvSpPr>
            <p:cNvPr id="18" name="CasellaDiTesto 17"/>
            <p:cNvSpPr txBox="1"/>
            <p:nvPr/>
          </p:nvSpPr>
          <p:spPr>
            <a:xfrm>
              <a:off x="338496" y="365760"/>
              <a:ext cx="451104" cy="307777"/>
            </a:xfrm>
            <a:prstGeom prst="rect">
              <a:avLst/>
            </a:prstGeom>
            <a:noFill/>
          </p:spPr>
          <p:txBody>
            <a:bodyPr wrap="square" rtlCol="0">
              <a:spAutoFit/>
            </a:bodyPr>
            <a:lstStyle/>
            <a:p>
              <a:pPr algn="ctr"/>
              <a:r>
                <a:rPr lang="it-IT" sz="1400" b="1" dirty="0" smtClean="0"/>
                <a:t>a</a:t>
              </a:r>
              <a:endParaRPr lang="it-IT" sz="1400" b="1" dirty="0"/>
            </a:p>
          </p:txBody>
        </p:sp>
      </p:grpSp>
      <p:grpSp>
        <p:nvGrpSpPr>
          <p:cNvPr id="26" name="Gruppo 25"/>
          <p:cNvGrpSpPr/>
          <p:nvPr/>
        </p:nvGrpSpPr>
        <p:grpSpPr>
          <a:xfrm>
            <a:off x="338496" y="2650448"/>
            <a:ext cx="3780000" cy="2141187"/>
            <a:chOff x="338496" y="2572006"/>
            <a:chExt cx="3780000" cy="2141187"/>
          </a:xfrm>
        </p:grpSpPr>
        <p:pic>
          <p:nvPicPr>
            <p:cNvPr id="8" name="Immagin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8496" y="2577625"/>
              <a:ext cx="3780000" cy="2135568"/>
            </a:xfrm>
            <a:prstGeom prst="rect">
              <a:avLst/>
            </a:prstGeom>
          </p:spPr>
        </p:pic>
        <p:sp>
          <p:nvSpPr>
            <p:cNvPr id="20" name="CasellaDiTesto 19"/>
            <p:cNvSpPr txBox="1"/>
            <p:nvPr/>
          </p:nvSpPr>
          <p:spPr>
            <a:xfrm>
              <a:off x="338496" y="2572006"/>
              <a:ext cx="451104" cy="307777"/>
            </a:xfrm>
            <a:prstGeom prst="rect">
              <a:avLst/>
            </a:prstGeom>
            <a:noFill/>
          </p:spPr>
          <p:txBody>
            <a:bodyPr wrap="square" rtlCol="0">
              <a:spAutoFit/>
            </a:bodyPr>
            <a:lstStyle/>
            <a:p>
              <a:pPr algn="ctr"/>
              <a:r>
                <a:rPr lang="it-IT" sz="1400" b="1" dirty="0" smtClean="0"/>
                <a:t>b</a:t>
              </a:r>
              <a:endParaRPr lang="it-IT" sz="1400" b="1" dirty="0"/>
            </a:p>
          </p:txBody>
        </p:sp>
      </p:grpSp>
      <p:grpSp>
        <p:nvGrpSpPr>
          <p:cNvPr id="27" name="Gruppo 26"/>
          <p:cNvGrpSpPr/>
          <p:nvPr/>
        </p:nvGrpSpPr>
        <p:grpSpPr>
          <a:xfrm>
            <a:off x="338496" y="4863001"/>
            <a:ext cx="3780000" cy="2258443"/>
            <a:chOff x="338496" y="4784559"/>
            <a:chExt cx="3780000" cy="2258443"/>
          </a:xfrm>
        </p:grpSpPr>
        <p:pic>
          <p:nvPicPr>
            <p:cNvPr id="9" name="Immagin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8496" y="4790149"/>
              <a:ext cx="3780000" cy="2252853"/>
            </a:xfrm>
            <a:prstGeom prst="rect">
              <a:avLst/>
            </a:prstGeom>
          </p:spPr>
        </p:pic>
        <p:sp>
          <p:nvSpPr>
            <p:cNvPr id="22" name="CasellaDiTesto 21"/>
            <p:cNvSpPr txBox="1"/>
            <p:nvPr/>
          </p:nvSpPr>
          <p:spPr>
            <a:xfrm>
              <a:off x="338496" y="4784559"/>
              <a:ext cx="451104" cy="307777"/>
            </a:xfrm>
            <a:prstGeom prst="rect">
              <a:avLst/>
            </a:prstGeom>
            <a:noFill/>
          </p:spPr>
          <p:txBody>
            <a:bodyPr wrap="square" rtlCol="0">
              <a:spAutoFit/>
            </a:bodyPr>
            <a:lstStyle/>
            <a:p>
              <a:pPr algn="ctr"/>
              <a:r>
                <a:rPr lang="it-IT" sz="1400" b="1" dirty="0" smtClean="0"/>
                <a:t>c</a:t>
              </a:r>
              <a:endParaRPr lang="it-IT" sz="1400" b="1" dirty="0"/>
            </a:p>
          </p:txBody>
        </p:sp>
      </p:grpSp>
      <p:grpSp>
        <p:nvGrpSpPr>
          <p:cNvPr id="28" name="Gruppo 27"/>
          <p:cNvGrpSpPr/>
          <p:nvPr/>
        </p:nvGrpSpPr>
        <p:grpSpPr>
          <a:xfrm>
            <a:off x="338496" y="7192810"/>
            <a:ext cx="3780000" cy="2268989"/>
            <a:chOff x="338496" y="7114368"/>
            <a:chExt cx="3780000" cy="2268989"/>
          </a:xfrm>
        </p:grpSpPr>
        <p:pic>
          <p:nvPicPr>
            <p:cNvPr id="3" name="Immagin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8496" y="7114368"/>
              <a:ext cx="3780000" cy="2268989"/>
            </a:xfrm>
            <a:prstGeom prst="rect">
              <a:avLst/>
            </a:prstGeom>
          </p:spPr>
        </p:pic>
        <p:sp>
          <p:nvSpPr>
            <p:cNvPr id="23" name="CasellaDiTesto 22"/>
            <p:cNvSpPr txBox="1"/>
            <p:nvPr/>
          </p:nvSpPr>
          <p:spPr>
            <a:xfrm>
              <a:off x="338496" y="7114368"/>
              <a:ext cx="451104" cy="307777"/>
            </a:xfrm>
            <a:prstGeom prst="rect">
              <a:avLst/>
            </a:prstGeom>
            <a:noFill/>
          </p:spPr>
          <p:txBody>
            <a:bodyPr wrap="square" rtlCol="0">
              <a:spAutoFit/>
            </a:bodyPr>
            <a:lstStyle/>
            <a:p>
              <a:pPr algn="ctr"/>
              <a:r>
                <a:rPr lang="it-IT" sz="1400" b="1" dirty="0" smtClean="0"/>
                <a:t>d</a:t>
              </a:r>
              <a:endParaRPr lang="it-IT" sz="1400" b="1" dirty="0"/>
            </a:p>
          </p:txBody>
        </p:sp>
      </p:grpSp>
      <p:sp>
        <p:nvSpPr>
          <p:cNvPr id="24" name="CasellaDiTesto 23"/>
          <p:cNvSpPr txBox="1"/>
          <p:nvPr/>
        </p:nvSpPr>
        <p:spPr>
          <a:xfrm>
            <a:off x="4359504" y="1455697"/>
            <a:ext cx="2160000" cy="2246769"/>
          </a:xfrm>
          <a:prstGeom prst="rect">
            <a:avLst/>
          </a:prstGeom>
          <a:solidFill>
            <a:schemeClr val="bg1"/>
          </a:solidFill>
          <a:ln w="19050">
            <a:solidFill>
              <a:srgbClr val="FF0000"/>
            </a:solidFill>
          </a:ln>
        </p:spPr>
        <p:txBody>
          <a:bodyPr wrap="square" rtlCol="0">
            <a:spAutoFit/>
          </a:bodyPr>
          <a:lstStyle/>
          <a:p>
            <a:r>
              <a:rPr lang="en-US" sz="1400" b="1" dirty="0" smtClean="0"/>
              <a:t>Figure 1:</a:t>
            </a:r>
          </a:p>
          <a:p>
            <a:r>
              <a:rPr lang="en-US" sz="1400" b="1" dirty="0" smtClean="0"/>
              <a:t>a)</a:t>
            </a:r>
            <a:r>
              <a:rPr lang="en-US" sz="1400" dirty="0" smtClean="0"/>
              <a:t> Cumulative CS and DS, </a:t>
            </a:r>
            <a:r>
              <a:rPr lang="en-US" sz="1400" b="1" dirty="0" smtClean="0"/>
              <a:t>b)</a:t>
            </a:r>
            <a:r>
              <a:rPr lang="en-US" sz="1400" dirty="0" smtClean="0"/>
              <a:t> </a:t>
            </a:r>
            <a:r>
              <a:rPr lang="en-US" sz="1400" dirty="0" smtClean="0"/>
              <a:t>HA, </a:t>
            </a:r>
            <a:r>
              <a:rPr lang="en-US" sz="1400" b="1" dirty="0" smtClean="0"/>
              <a:t>c)</a:t>
            </a:r>
            <a:r>
              <a:rPr lang="en-US" sz="1400" dirty="0" smtClean="0"/>
              <a:t> HS content reported in ng/mg </a:t>
            </a:r>
            <a:r>
              <a:rPr lang="en-US" sz="1400" dirty="0" smtClean="0"/>
              <a:t>tissue and </a:t>
            </a:r>
            <a:r>
              <a:rPr lang="en-US" sz="1400" b="1" dirty="0" smtClean="0"/>
              <a:t>d)</a:t>
            </a:r>
            <a:r>
              <a:rPr lang="en-US" sz="1400" dirty="0" smtClean="0"/>
              <a:t> CS/DS ratio </a:t>
            </a:r>
            <a:r>
              <a:rPr lang="en-US" sz="1400" dirty="0" smtClean="0"/>
              <a:t>in liver and brain of wild-type mice at t0 and t6, Ids-ko mice at t0 and t6, Ids-ko mice after 6 weeks treatment with </a:t>
            </a:r>
            <a:r>
              <a:rPr lang="en-US" sz="1400" dirty="0" err="1" smtClean="0"/>
              <a:t>rhIDS</a:t>
            </a:r>
            <a:endParaRPr lang="en-US" sz="1400" dirty="0" smtClean="0"/>
          </a:p>
        </p:txBody>
      </p:sp>
    </p:spTree>
    <p:extLst>
      <p:ext uri="{BB962C8B-B14F-4D97-AF65-F5344CB8AC3E}">
        <p14:creationId xmlns:p14="http://schemas.microsoft.com/office/powerpoint/2010/main" val="1691084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6000" r="-66000"/>
          </a:stretch>
        </a:blipFill>
        <a:effectLst/>
      </p:bgPr>
    </p:bg>
    <p:spTree>
      <p:nvGrpSpPr>
        <p:cNvPr id="1" name=""/>
        <p:cNvGrpSpPr/>
        <p:nvPr/>
      </p:nvGrpSpPr>
      <p:grpSpPr>
        <a:xfrm>
          <a:off x="0" y="0"/>
          <a:ext cx="0" cy="0"/>
          <a:chOff x="0" y="0"/>
          <a:chExt cx="0" cy="0"/>
        </a:xfrm>
      </p:grpSpPr>
      <p:sp>
        <p:nvSpPr>
          <p:cNvPr id="18" name="CasellaDiTesto 17"/>
          <p:cNvSpPr txBox="1"/>
          <p:nvPr/>
        </p:nvSpPr>
        <p:spPr>
          <a:xfrm>
            <a:off x="4454160" y="326101"/>
            <a:ext cx="2160000" cy="1600438"/>
          </a:xfrm>
          <a:prstGeom prst="rect">
            <a:avLst/>
          </a:prstGeom>
          <a:solidFill>
            <a:schemeClr val="bg1"/>
          </a:solidFill>
          <a:ln w="19050">
            <a:solidFill>
              <a:srgbClr val="FF0000"/>
            </a:solidFill>
          </a:ln>
        </p:spPr>
        <p:txBody>
          <a:bodyPr wrap="square" rtlCol="0">
            <a:spAutoFit/>
          </a:bodyPr>
          <a:lstStyle/>
          <a:p>
            <a:r>
              <a:rPr lang="en-US" sz="1400" b="1" dirty="0" smtClean="0"/>
              <a:t>Figure 2</a:t>
            </a:r>
            <a:r>
              <a:rPr lang="en-US" sz="1400" dirty="0" smtClean="0"/>
              <a:t>: </a:t>
            </a:r>
            <a:r>
              <a:rPr lang="en-US" sz="1400" b="1" dirty="0" smtClean="0"/>
              <a:t>a</a:t>
            </a:r>
            <a:r>
              <a:rPr lang="en-US" sz="1400" b="1" dirty="0"/>
              <a:t>) </a:t>
            </a:r>
            <a:r>
              <a:rPr lang="en-US" sz="1400" dirty="0" smtClean="0"/>
              <a:t>CS+DS and </a:t>
            </a:r>
            <a:r>
              <a:rPr lang="en-US" sz="1400" b="1" dirty="0" smtClean="0"/>
              <a:t>b)</a:t>
            </a:r>
            <a:r>
              <a:rPr lang="en-US" sz="1400" dirty="0" smtClean="0"/>
              <a:t> HS </a:t>
            </a:r>
            <a:r>
              <a:rPr lang="en-US" sz="1400" dirty="0" smtClean="0"/>
              <a:t>charge density determined for liver and brain of wt at t0 and t6, Ids-ko mice at t0 and t6, Ids-ko mice after 6 weeks treatment with </a:t>
            </a:r>
            <a:r>
              <a:rPr lang="en-US" sz="1400" dirty="0" err="1" smtClean="0"/>
              <a:t>rhIDS</a:t>
            </a:r>
            <a:endParaRPr lang="en-US" sz="1400" dirty="0" smtClean="0"/>
          </a:p>
        </p:txBody>
      </p:sp>
      <p:grpSp>
        <p:nvGrpSpPr>
          <p:cNvPr id="29" name="Gruppo 28"/>
          <p:cNvGrpSpPr/>
          <p:nvPr/>
        </p:nvGrpSpPr>
        <p:grpSpPr>
          <a:xfrm>
            <a:off x="243840" y="326101"/>
            <a:ext cx="3780000" cy="4433047"/>
            <a:chOff x="243840" y="365760"/>
            <a:chExt cx="3780000" cy="4433047"/>
          </a:xfrm>
        </p:grpSpPr>
        <p:grpSp>
          <p:nvGrpSpPr>
            <p:cNvPr id="2" name="Gruppo 1"/>
            <p:cNvGrpSpPr/>
            <p:nvPr/>
          </p:nvGrpSpPr>
          <p:grpSpPr>
            <a:xfrm>
              <a:off x="243840" y="365760"/>
              <a:ext cx="3780000" cy="2224404"/>
              <a:chOff x="243840" y="365760"/>
              <a:chExt cx="3780000" cy="2224404"/>
            </a:xfrm>
          </p:grpSpPr>
          <p:pic>
            <p:nvPicPr>
              <p:cNvPr id="19" name="Immagin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40" y="365760"/>
                <a:ext cx="3780000" cy="2224404"/>
              </a:xfrm>
              <a:prstGeom prst="rect">
                <a:avLst/>
              </a:prstGeom>
            </p:spPr>
          </p:pic>
          <p:sp>
            <p:nvSpPr>
              <p:cNvPr id="23" name="CasellaDiTesto 22"/>
              <p:cNvSpPr txBox="1"/>
              <p:nvPr/>
            </p:nvSpPr>
            <p:spPr>
              <a:xfrm>
                <a:off x="243840" y="365760"/>
                <a:ext cx="451104" cy="307777"/>
              </a:xfrm>
              <a:prstGeom prst="rect">
                <a:avLst/>
              </a:prstGeom>
              <a:noFill/>
            </p:spPr>
            <p:txBody>
              <a:bodyPr wrap="square" rtlCol="0">
                <a:spAutoFit/>
              </a:bodyPr>
              <a:lstStyle/>
              <a:p>
                <a:pPr algn="ctr"/>
                <a:r>
                  <a:rPr lang="it-IT" sz="1400" b="1" dirty="0" smtClean="0"/>
                  <a:t>a</a:t>
                </a:r>
                <a:endParaRPr lang="it-IT" sz="1400" b="1" dirty="0"/>
              </a:p>
            </p:txBody>
          </p:sp>
        </p:grpSp>
        <p:grpSp>
          <p:nvGrpSpPr>
            <p:cNvPr id="3" name="Gruppo 2"/>
            <p:cNvGrpSpPr/>
            <p:nvPr/>
          </p:nvGrpSpPr>
          <p:grpSpPr>
            <a:xfrm>
              <a:off x="243840" y="2724567"/>
              <a:ext cx="3780000" cy="2074240"/>
              <a:chOff x="243840" y="2724567"/>
              <a:chExt cx="3780000" cy="2074240"/>
            </a:xfrm>
          </p:grpSpPr>
          <p:pic>
            <p:nvPicPr>
              <p:cNvPr id="20" name="Immagin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3840" y="2724567"/>
                <a:ext cx="3780000" cy="2074240"/>
              </a:xfrm>
              <a:prstGeom prst="rect">
                <a:avLst/>
              </a:prstGeom>
            </p:spPr>
          </p:pic>
          <p:sp>
            <p:nvSpPr>
              <p:cNvPr id="24" name="CasellaDiTesto 23"/>
              <p:cNvSpPr txBox="1"/>
              <p:nvPr/>
            </p:nvSpPr>
            <p:spPr>
              <a:xfrm>
                <a:off x="243840" y="2724567"/>
                <a:ext cx="451104" cy="307777"/>
              </a:xfrm>
              <a:prstGeom prst="rect">
                <a:avLst/>
              </a:prstGeom>
              <a:noFill/>
            </p:spPr>
            <p:txBody>
              <a:bodyPr wrap="square" rtlCol="0">
                <a:spAutoFit/>
              </a:bodyPr>
              <a:lstStyle/>
              <a:p>
                <a:pPr algn="ctr"/>
                <a:r>
                  <a:rPr lang="it-IT" sz="1400" b="1" dirty="0"/>
                  <a:t>b</a:t>
                </a:r>
              </a:p>
            </p:txBody>
          </p:sp>
        </p:grpSp>
      </p:grpSp>
      <p:grpSp>
        <p:nvGrpSpPr>
          <p:cNvPr id="28" name="Gruppo 27"/>
          <p:cNvGrpSpPr/>
          <p:nvPr/>
        </p:nvGrpSpPr>
        <p:grpSpPr>
          <a:xfrm>
            <a:off x="2834160" y="4893551"/>
            <a:ext cx="3780000" cy="4686348"/>
            <a:chOff x="243840" y="4933210"/>
            <a:chExt cx="3780000" cy="4686348"/>
          </a:xfrm>
        </p:grpSpPr>
        <p:grpSp>
          <p:nvGrpSpPr>
            <p:cNvPr id="6" name="Gruppo 5"/>
            <p:cNvGrpSpPr/>
            <p:nvPr/>
          </p:nvGrpSpPr>
          <p:grpSpPr>
            <a:xfrm>
              <a:off x="243840" y="4933210"/>
              <a:ext cx="3780000" cy="2333302"/>
              <a:chOff x="243840" y="4933210"/>
              <a:chExt cx="3780000" cy="2333302"/>
            </a:xfrm>
          </p:grpSpPr>
          <p:pic>
            <p:nvPicPr>
              <p:cNvPr id="4" name="Immagin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3840" y="4933210"/>
                <a:ext cx="3780000" cy="2333302"/>
              </a:xfrm>
              <a:prstGeom prst="rect">
                <a:avLst/>
              </a:prstGeom>
            </p:spPr>
          </p:pic>
          <p:sp>
            <p:nvSpPr>
              <p:cNvPr id="25" name="CasellaDiTesto 24"/>
              <p:cNvSpPr txBox="1"/>
              <p:nvPr/>
            </p:nvSpPr>
            <p:spPr>
              <a:xfrm>
                <a:off x="243840" y="4933210"/>
                <a:ext cx="451104" cy="307777"/>
              </a:xfrm>
              <a:prstGeom prst="rect">
                <a:avLst/>
              </a:prstGeom>
              <a:noFill/>
            </p:spPr>
            <p:txBody>
              <a:bodyPr wrap="square" rtlCol="0">
                <a:spAutoFit/>
              </a:bodyPr>
              <a:lstStyle/>
              <a:p>
                <a:pPr algn="ctr"/>
                <a:r>
                  <a:rPr lang="it-IT" sz="1400" b="1" dirty="0" smtClean="0"/>
                  <a:t>a</a:t>
                </a:r>
                <a:endParaRPr lang="it-IT" sz="1400" b="1" dirty="0"/>
              </a:p>
            </p:txBody>
          </p:sp>
        </p:grpSp>
        <p:grpSp>
          <p:nvGrpSpPr>
            <p:cNvPr id="27" name="Gruppo 26"/>
            <p:cNvGrpSpPr/>
            <p:nvPr/>
          </p:nvGrpSpPr>
          <p:grpSpPr>
            <a:xfrm>
              <a:off x="243840" y="7385550"/>
              <a:ext cx="3780000" cy="2234008"/>
              <a:chOff x="243840" y="7385550"/>
              <a:chExt cx="3780000" cy="2234008"/>
            </a:xfrm>
          </p:grpSpPr>
          <p:pic>
            <p:nvPicPr>
              <p:cNvPr id="5" name="Immagin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3840" y="7400915"/>
                <a:ext cx="3780000" cy="2218643"/>
              </a:xfrm>
              <a:prstGeom prst="rect">
                <a:avLst/>
              </a:prstGeom>
            </p:spPr>
          </p:pic>
          <p:sp>
            <p:nvSpPr>
              <p:cNvPr id="26" name="CasellaDiTesto 25"/>
              <p:cNvSpPr txBox="1"/>
              <p:nvPr/>
            </p:nvSpPr>
            <p:spPr>
              <a:xfrm>
                <a:off x="243840" y="7385550"/>
                <a:ext cx="451104" cy="307777"/>
              </a:xfrm>
              <a:prstGeom prst="rect">
                <a:avLst/>
              </a:prstGeom>
              <a:noFill/>
            </p:spPr>
            <p:txBody>
              <a:bodyPr wrap="square" rtlCol="0">
                <a:spAutoFit/>
              </a:bodyPr>
              <a:lstStyle/>
              <a:p>
                <a:pPr algn="ctr"/>
                <a:r>
                  <a:rPr lang="it-IT" sz="1400" b="1" dirty="0"/>
                  <a:t>b</a:t>
                </a:r>
              </a:p>
            </p:txBody>
          </p:sp>
        </p:grpSp>
      </p:grpSp>
      <p:sp>
        <p:nvSpPr>
          <p:cNvPr id="31" name="CasellaDiTesto 30"/>
          <p:cNvSpPr txBox="1"/>
          <p:nvPr/>
        </p:nvSpPr>
        <p:spPr>
          <a:xfrm>
            <a:off x="243840" y="7764017"/>
            <a:ext cx="2160000" cy="1815882"/>
          </a:xfrm>
          <a:prstGeom prst="rect">
            <a:avLst/>
          </a:prstGeom>
          <a:solidFill>
            <a:schemeClr val="bg1"/>
          </a:solidFill>
          <a:ln w="19050">
            <a:solidFill>
              <a:srgbClr val="FF0000"/>
            </a:solidFill>
          </a:ln>
        </p:spPr>
        <p:txBody>
          <a:bodyPr wrap="square" rtlCol="0">
            <a:spAutoFit/>
          </a:bodyPr>
          <a:lstStyle/>
          <a:p>
            <a:r>
              <a:rPr lang="en-US" sz="1400" b="1" dirty="0" smtClean="0"/>
              <a:t>Figure 3</a:t>
            </a:r>
            <a:r>
              <a:rPr lang="en-US" sz="1400" dirty="0" smtClean="0"/>
              <a:t>: Total glycosaminoglycan content in </a:t>
            </a:r>
            <a:r>
              <a:rPr lang="en-US" sz="1400" b="1" dirty="0" smtClean="0"/>
              <a:t>a</a:t>
            </a:r>
            <a:r>
              <a:rPr lang="en-US" sz="1400" b="1" dirty="0" smtClean="0"/>
              <a:t>)</a:t>
            </a:r>
            <a:r>
              <a:rPr lang="en-US" sz="1400" dirty="0" smtClean="0"/>
              <a:t> liver and </a:t>
            </a:r>
            <a:r>
              <a:rPr lang="en-US" sz="1400" b="1" dirty="0" smtClean="0"/>
              <a:t>b</a:t>
            </a:r>
            <a:r>
              <a:rPr lang="en-US" sz="1400" b="1" dirty="0" smtClean="0"/>
              <a:t>)</a:t>
            </a:r>
            <a:r>
              <a:rPr lang="en-US" sz="1400" dirty="0" smtClean="0"/>
              <a:t> urine determined </a:t>
            </a:r>
            <a:r>
              <a:rPr lang="en-US" sz="1400" dirty="0" smtClean="0"/>
              <a:t>by </a:t>
            </a:r>
            <a:r>
              <a:rPr lang="en-US" sz="1400" dirty="0" smtClean="0"/>
              <a:t>standard procedure in wt at t0 and t6, Ids-ko mice at t0 and t6, Ids-ko mice after 6 weeks treatment with </a:t>
            </a:r>
            <a:r>
              <a:rPr lang="en-US" sz="1400" dirty="0" err="1" smtClean="0"/>
              <a:t>rhIDS</a:t>
            </a:r>
            <a:endParaRPr lang="en-US" sz="1400" dirty="0" smtClean="0"/>
          </a:p>
        </p:txBody>
      </p:sp>
    </p:spTree>
    <p:extLst>
      <p:ext uri="{BB962C8B-B14F-4D97-AF65-F5344CB8AC3E}">
        <p14:creationId xmlns:p14="http://schemas.microsoft.com/office/powerpoint/2010/main" val="2744637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6000" r="-66000"/>
          </a:stretch>
        </a:blipFill>
        <a:effectLst/>
      </p:bgPr>
    </p:bg>
    <p:spTree>
      <p:nvGrpSpPr>
        <p:cNvPr id="1" name=""/>
        <p:cNvGrpSpPr/>
        <p:nvPr/>
      </p:nvGrpSpPr>
      <p:grpSpPr>
        <a:xfrm>
          <a:off x="0" y="0"/>
          <a:ext cx="0" cy="0"/>
          <a:chOff x="0" y="0"/>
          <a:chExt cx="0" cy="0"/>
        </a:xfrm>
      </p:grpSpPr>
      <p:sp>
        <p:nvSpPr>
          <p:cNvPr id="13" name="CasellaDiTesto 12"/>
          <p:cNvSpPr txBox="1"/>
          <p:nvPr/>
        </p:nvSpPr>
        <p:spPr>
          <a:xfrm>
            <a:off x="371460" y="5461415"/>
            <a:ext cx="6120000" cy="1846659"/>
          </a:xfrm>
          <a:prstGeom prst="rect">
            <a:avLst/>
          </a:prstGeom>
          <a:solidFill>
            <a:schemeClr val="bg1"/>
          </a:solidFill>
          <a:ln w="19050">
            <a:solidFill>
              <a:srgbClr val="FF0000"/>
            </a:solidFill>
          </a:ln>
        </p:spPr>
        <p:txBody>
          <a:bodyPr wrap="square" rtlCol="0">
            <a:spAutoFit/>
          </a:bodyPr>
          <a:lstStyle/>
          <a:p>
            <a:pPr algn="ctr"/>
            <a:r>
              <a:rPr lang="it-IT" sz="1600" b="1" dirty="0" smtClean="0"/>
              <a:t>CONCLUSIONS</a:t>
            </a:r>
          </a:p>
          <a:p>
            <a:pPr algn="just"/>
            <a:r>
              <a:rPr lang="en-US" sz="1400" dirty="0" smtClean="0"/>
              <a:t>These </a:t>
            </a:r>
            <a:r>
              <a:rPr lang="en-US" sz="1400" dirty="0" smtClean="0"/>
              <a:t>preliminary data underline how by using a more sensitive technique of analysis, a clear separation of the GAGs pattern between wt and Ids-ko mice can be </a:t>
            </a:r>
            <a:r>
              <a:rPr lang="en-US" sz="1400" dirty="0" smtClean="0"/>
              <a:t>achieved</a:t>
            </a:r>
            <a:r>
              <a:rPr lang="en-US" sz="1400" dirty="0" smtClean="0"/>
              <a:t>. </a:t>
            </a:r>
            <a:r>
              <a:rPr lang="en-US" sz="1400" dirty="0" smtClean="0"/>
              <a:t>Th</a:t>
            </a:r>
            <a:r>
              <a:rPr lang="en-US" sz="1400" dirty="0" smtClean="0"/>
              <a:t>i</a:t>
            </a:r>
            <a:r>
              <a:rPr lang="en-US" sz="1400" dirty="0" smtClean="0"/>
              <a:t>s </a:t>
            </a:r>
            <a:r>
              <a:rPr lang="en-US" sz="1400" dirty="0" smtClean="0"/>
              <a:t>results particularly important for the brain, where application of common biochemical techniques detects very low GAG levels in both animal types, thus limiting the use of </a:t>
            </a:r>
            <a:r>
              <a:rPr lang="en-US" sz="1400" dirty="0" smtClean="0"/>
              <a:t>GAGs </a:t>
            </a:r>
            <a:r>
              <a:rPr lang="en-US" sz="1400" dirty="0" smtClean="0"/>
              <a:t>analysis as possible biomarker of therapeutic </a:t>
            </a:r>
            <a:r>
              <a:rPr lang="en-US" sz="1400" dirty="0" smtClean="0"/>
              <a:t>efficacy. </a:t>
            </a:r>
            <a:r>
              <a:rPr lang="en-US" sz="1400" dirty="0" smtClean="0"/>
              <a:t>The </a:t>
            </a:r>
            <a:r>
              <a:rPr lang="en-US" sz="1400" dirty="0" smtClean="0"/>
              <a:t>extension of CE-LIF analysis to more accessible tissues could be </a:t>
            </a:r>
            <a:r>
              <a:rPr lang="en-US" sz="1400" dirty="0" smtClean="0"/>
              <a:t>therefore proposed </a:t>
            </a:r>
            <a:r>
              <a:rPr lang="en-US" sz="1400" dirty="0" smtClean="0"/>
              <a:t>for a </a:t>
            </a:r>
            <a:r>
              <a:rPr lang="en-US" sz="1400" dirty="0" smtClean="0"/>
              <a:t>potential monitoring of therapeutic efficacy.</a:t>
            </a:r>
            <a:endParaRPr lang="it-IT" sz="1400" dirty="0" smtClean="0"/>
          </a:p>
        </p:txBody>
      </p:sp>
      <p:sp>
        <p:nvSpPr>
          <p:cNvPr id="19" name="CasellaDiTesto 18"/>
          <p:cNvSpPr txBox="1"/>
          <p:nvPr/>
        </p:nvSpPr>
        <p:spPr>
          <a:xfrm>
            <a:off x="366540" y="7803934"/>
            <a:ext cx="6120000" cy="523220"/>
          </a:xfrm>
          <a:prstGeom prst="rect">
            <a:avLst/>
          </a:prstGeom>
          <a:solidFill>
            <a:schemeClr val="bg1"/>
          </a:solidFill>
          <a:ln w="19050">
            <a:solidFill>
              <a:srgbClr val="FF0000"/>
            </a:solidFill>
          </a:ln>
        </p:spPr>
        <p:txBody>
          <a:bodyPr wrap="square" rtlCol="0">
            <a:spAutoFit/>
          </a:bodyPr>
          <a:lstStyle/>
          <a:p>
            <a:pPr algn="just"/>
            <a:r>
              <a:rPr lang="en-US" sz="1400" b="1" dirty="0" smtClean="0"/>
              <a:t>Acknowledgment: </a:t>
            </a:r>
            <a:r>
              <a:rPr lang="en-US" sz="1400" dirty="0" smtClean="0"/>
              <a:t>This study was funded by MIUR, project PRIN 2012, Prot. 20122EK9SZ_II.</a:t>
            </a:r>
            <a:endParaRPr lang="it-IT" sz="1400" dirty="0" smtClean="0"/>
          </a:p>
        </p:txBody>
      </p:sp>
      <p:sp>
        <p:nvSpPr>
          <p:cNvPr id="5" name="CasellaDiTesto 4"/>
          <p:cNvSpPr txBox="1"/>
          <p:nvPr/>
        </p:nvSpPr>
        <p:spPr>
          <a:xfrm>
            <a:off x="366540" y="527469"/>
            <a:ext cx="6120000" cy="4431983"/>
          </a:xfrm>
          <a:prstGeom prst="rect">
            <a:avLst/>
          </a:prstGeom>
          <a:solidFill>
            <a:schemeClr val="bg1"/>
          </a:solidFill>
          <a:ln w="19050">
            <a:solidFill>
              <a:srgbClr val="FF0000"/>
            </a:solidFill>
          </a:ln>
        </p:spPr>
        <p:txBody>
          <a:bodyPr wrap="square" rtlCol="0">
            <a:spAutoFit/>
          </a:bodyPr>
          <a:lstStyle/>
          <a:p>
            <a:pPr algn="ctr"/>
            <a:r>
              <a:rPr lang="it-IT" sz="1600" b="1" dirty="0" smtClean="0"/>
              <a:t>RESULTS</a:t>
            </a:r>
          </a:p>
          <a:p>
            <a:pPr algn="just"/>
            <a:r>
              <a:rPr lang="en-US" sz="1400" dirty="0" smtClean="0"/>
              <a:t>As expected, Ids-ko mice showed a heavy accumulation of HS, about 15 times higher than wt in the brain and up to 240 times in the liver (Fig. 1c). The overall HS charge density rose by 1.5 times only in the liver (Fig. 2b), but the </a:t>
            </a:r>
            <a:r>
              <a:rPr lang="en-US" sz="1400" dirty="0" err="1" smtClean="0"/>
              <a:t>sulfation</a:t>
            </a:r>
            <a:r>
              <a:rPr lang="en-US" sz="1400" dirty="0" smtClean="0"/>
              <a:t> pattern changed in both organs (data not shown). We also observed an increased CS+DS levels of about 2 times in the brain and 5 times in the liver (Fig. 1a), but an increased CS/DS ratio of about 22 times only in the liver (Fig. 1d). On the contrary, the HA levels is slightly reduced only in the oldest Ids-ko mice (Fig. 1b).   </a:t>
            </a:r>
          </a:p>
          <a:p>
            <a:pPr algn="just"/>
            <a:r>
              <a:rPr lang="en-US" sz="1400" dirty="0" smtClean="0"/>
              <a:t>We also conducted the same analysis in Ids-ko mice treated with 1 mg/kg of </a:t>
            </a:r>
            <a:r>
              <a:rPr lang="en-US" sz="1400" dirty="0" err="1" smtClean="0"/>
              <a:t>rhIDS</a:t>
            </a:r>
            <a:r>
              <a:rPr lang="en-US" sz="1400" dirty="0" smtClean="0"/>
              <a:t>, once a week for 6 weeks. As expected, we observed in the liver a huge reduction of HS (20X vs untreated mice) (Fig. 1c) and also of CS+DS (Fig. 1a) and CS/DS (Fig. 1d). Instead, we did not observe a reduction of the different GAGs in the brain, confirming the enzyme inability to cross BBB. In this district a slight increase of CS/DS ratio, CS+DS and HA levels, and an about 40% increase of HS level, vs untreated ko mice, was observed (Fig. 1). On the opposite, the overall HS charge density is decreased 2.5X vs untreated ko and wt mice (Fig. 2b).</a:t>
            </a:r>
          </a:p>
          <a:p>
            <a:pPr algn="just"/>
            <a:r>
              <a:rPr lang="en-US" sz="1400" dirty="0" smtClean="0"/>
              <a:t>All these data confirmed the expected significant total GAGs reduction in liver and urine of Ids-ko treated mice, obtained by using standard </a:t>
            </a:r>
            <a:r>
              <a:rPr lang="en-US" sz="1400" dirty="0" smtClean="0"/>
              <a:t>techniques (Fig. 3). In addition, </a:t>
            </a:r>
            <a:r>
              <a:rPr lang="en-US" sz="1400" dirty="0" smtClean="0"/>
              <a:t>CE-LIF analysis provides a deeper comprehension of </a:t>
            </a:r>
            <a:r>
              <a:rPr lang="en-US" sz="1400" dirty="0" smtClean="0"/>
              <a:t>detailed GAG changes. </a:t>
            </a:r>
            <a:endParaRPr lang="en-US" sz="1400" dirty="0" smtClean="0"/>
          </a:p>
        </p:txBody>
      </p:sp>
      <p:pic>
        <p:nvPicPr>
          <p:cNvPr id="2" name="Immagin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70380" y="8607570"/>
            <a:ext cx="1800000" cy="770961"/>
          </a:xfrm>
          <a:prstGeom prst="rect">
            <a:avLst/>
          </a:prstGeom>
        </p:spPr>
      </p:pic>
      <p:pic>
        <p:nvPicPr>
          <p:cNvPr id="7" name="Immagine 6"/>
          <p:cNvPicPr>
            <a:picLocks noChangeAspect="1"/>
          </p:cNvPicPr>
          <p:nvPr/>
        </p:nvPicPr>
        <p:blipFill>
          <a:blip r:embed="rId4"/>
          <a:stretch>
            <a:fillRect/>
          </a:stretch>
        </p:blipFill>
        <p:spPr>
          <a:xfrm>
            <a:off x="1382700" y="8694883"/>
            <a:ext cx="1800000" cy="596333"/>
          </a:xfrm>
          <a:prstGeom prst="rect">
            <a:avLst/>
          </a:prstGeom>
        </p:spPr>
      </p:pic>
    </p:spTree>
    <p:extLst>
      <p:ext uri="{BB962C8B-B14F-4D97-AF65-F5344CB8AC3E}">
        <p14:creationId xmlns:p14="http://schemas.microsoft.com/office/powerpoint/2010/main" val="398681038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1097</TotalTime>
  <Words>1243</Words>
  <Application>Microsoft Office PowerPoint</Application>
  <PresentationFormat>A4 (21x29,7 cm)</PresentationFormat>
  <Paragraphs>64</Paragraphs>
  <Slides>5</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5</vt:i4>
      </vt:variant>
    </vt:vector>
  </HeadingPairs>
  <TitlesOfParts>
    <vt:vector size="9" baseType="lpstr">
      <vt:lpstr>Arial</vt:lpstr>
      <vt:lpstr>Calibri</vt:lpstr>
      <vt:lpstr>Calibri Light</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Laura</dc:creator>
  <cp:lastModifiedBy>Laura</cp:lastModifiedBy>
  <cp:revision>116</cp:revision>
  <dcterms:created xsi:type="dcterms:W3CDTF">2016-10-28T09:55:17Z</dcterms:created>
  <dcterms:modified xsi:type="dcterms:W3CDTF">2016-11-04T18:45:42Z</dcterms:modified>
</cp:coreProperties>
</file>